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44" r:id="rId1"/>
  </p:sldMasterIdLst>
  <p:notesMasterIdLst>
    <p:notesMasterId r:id="rId24"/>
  </p:notesMasterIdLst>
  <p:sldIdLst>
    <p:sldId id="258" r:id="rId2"/>
    <p:sldId id="267" r:id="rId3"/>
    <p:sldId id="259" r:id="rId4"/>
    <p:sldId id="265" r:id="rId5"/>
    <p:sldId id="260" r:id="rId6"/>
    <p:sldId id="261" r:id="rId7"/>
    <p:sldId id="266" r:id="rId8"/>
    <p:sldId id="268" r:id="rId9"/>
    <p:sldId id="269" r:id="rId10"/>
    <p:sldId id="270" r:id="rId11"/>
    <p:sldId id="262" r:id="rId12"/>
    <p:sldId id="263" r:id="rId13"/>
    <p:sldId id="271" r:id="rId14"/>
    <p:sldId id="272" r:id="rId15"/>
    <p:sldId id="264" r:id="rId16"/>
    <p:sldId id="273" r:id="rId17"/>
    <p:sldId id="274" r:id="rId18"/>
    <p:sldId id="275" r:id="rId19"/>
    <p:sldId id="276" r:id="rId20"/>
    <p:sldId id="277" r:id="rId21"/>
    <p:sldId id="278" r:id="rId22"/>
    <p:sldId id="279" r:id="rId2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87694" autoAdjust="0"/>
  </p:normalViewPr>
  <p:slideViewPr>
    <p:cSldViewPr>
      <p:cViewPr varScale="1">
        <p:scale>
          <a:sx n="64" d="100"/>
          <a:sy n="64" d="100"/>
        </p:scale>
        <p:origin x="-133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BE9879-1237-4728-906B-2625FAE4B101}" type="datetimeFigureOut">
              <a:rPr lang="es-ES" smtClean="0"/>
              <a:pPr/>
              <a:t>12/05/2014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5C59B7-9DDB-40FC-A832-D224CCE143C8}"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dirty="0" err="1" smtClean="0"/>
              <a:t>Saint-Exupery</a:t>
            </a:r>
            <a:r>
              <a:rPr lang="ca-ES" dirty="0" smtClean="0"/>
              <a:t>, </a:t>
            </a:r>
            <a:r>
              <a:rPr lang="ca-ES" i="1" dirty="0" smtClean="0"/>
              <a:t>Terra dels homes, </a:t>
            </a:r>
            <a:r>
              <a:rPr lang="ca-ES" i="0" dirty="0" smtClean="0"/>
              <a:t>Ed. </a:t>
            </a:r>
            <a:r>
              <a:rPr lang="ca-ES" i="0" dirty="0" err="1" smtClean="0"/>
              <a:t>Empuries</a:t>
            </a:r>
            <a:r>
              <a:rPr lang="ca-ES" i="0" dirty="0" smtClean="0"/>
              <a:t>, 2000.</a:t>
            </a:r>
            <a:endParaRPr lang="es-ES" i="0"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_tradnl" dirty="0" smtClean="0"/>
              <a:t>La</a:t>
            </a:r>
            <a:r>
              <a:rPr lang="es-ES_tradnl" baseline="0" dirty="0" smtClean="0"/>
              <a:t> conciencia que </a:t>
            </a:r>
            <a:r>
              <a:rPr lang="es-ES_tradnl" baseline="0" dirty="0" err="1" smtClean="0"/>
              <a:t>ens</a:t>
            </a:r>
            <a:r>
              <a:rPr lang="es-ES_tradnl" baseline="0" dirty="0" smtClean="0"/>
              <a:t> invita a </a:t>
            </a:r>
            <a:r>
              <a:rPr lang="es-ES_tradnl" baseline="0" dirty="0" err="1" smtClean="0"/>
              <a:t>fer</a:t>
            </a:r>
            <a:r>
              <a:rPr lang="es-ES_tradnl" baseline="0" dirty="0" smtClean="0"/>
              <a:t> el </a:t>
            </a:r>
            <a:r>
              <a:rPr lang="es-ES_tradnl" baseline="0" dirty="0" err="1" smtClean="0"/>
              <a:t>be</a:t>
            </a:r>
            <a:r>
              <a:rPr lang="es-ES_tradnl" baseline="0" dirty="0" smtClean="0"/>
              <a:t> i evitar el mal fa referencia a </a:t>
            </a:r>
            <a:r>
              <a:rPr lang="es-ES_tradnl" baseline="0" dirty="0" err="1" smtClean="0"/>
              <a:t>Algú</a:t>
            </a:r>
            <a:r>
              <a:rPr lang="es-ES_tradnl" baseline="0" dirty="0" smtClean="0"/>
              <a:t> que supera la propia persona i respecte a </a:t>
            </a:r>
            <a:r>
              <a:rPr lang="es-ES_tradnl" baseline="0" dirty="0" err="1" smtClean="0"/>
              <a:t>qui</a:t>
            </a:r>
            <a:r>
              <a:rPr lang="es-ES_tradnl" baseline="0" dirty="0" smtClean="0"/>
              <a:t> el ser </a:t>
            </a:r>
            <a:r>
              <a:rPr lang="es-ES_tradnl" baseline="0" dirty="0" err="1" smtClean="0"/>
              <a:t>humà</a:t>
            </a:r>
            <a:r>
              <a:rPr lang="es-ES_tradnl" baseline="0" dirty="0" smtClean="0"/>
              <a:t> </a:t>
            </a:r>
            <a:r>
              <a:rPr lang="es-ES_tradnl" baseline="0" dirty="0" err="1" smtClean="0"/>
              <a:t>és</a:t>
            </a:r>
            <a:r>
              <a:rPr lang="es-ES_tradnl" baseline="0" dirty="0" smtClean="0"/>
              <a:t> responsable.</a:t>
            </a:r>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dirty="0" smtClean="0"/>
              <a:t>“METAFÍSIC DE LA PERSONA”</a:t>
            </a:r>
          </a:p>
          <a:p>
            <a:r>
              <a:rPr lang="ca-ES" dirty="0" smtClean="0"/>
              <a:t>Es va dedicar a estudiar a fons les relacions interpersonals i la consciència, indagant a fons en l’estructura de la persona.</a:t>
            </a:r>
          </a:p>
          <a:p>
            <a:r>
              <a:rPr lang="ca-ES" dirty="0" smtClean="0"/>
              <a:t>Va estudiar</a:t>
            </a:r>
            <a:r>
              <a:rPr lang="ca-ES" baseline="0" dirty="0" smtClean="0"/>
              <a:t> l’escolàstica i va tenir influències de </a:t>
            </a:r>
            <a:r>
              <a:rPr lang="ca-ES" baseline="0" dirty="0" err="1" smtClean="0"/>
              <a:t>Bergson</a:t>
            </a:r>
            <a:r>
              <a:rPr lang="ca-ES" baseline="0" dirty="0" smtClean="0"/>
              <a:t>, Blondel, </a:t>
            </a:r>
            <a:r>
              <a:rPr lang="ca-ES" baseline="0" dirty="0" err="1" smtClean="0"/>
              <a:t>Brunschvig</a:t>
            </a:r>
            <a:r>
              <a:rPr lang="ca-ES" baseline="0" dirty="0" smtClean="0"/>
              <a:t> i </a:t>
            </a:r>
            <a:r>
              <a:rPr lang="ca-ES" baseline="0" dirty="0" err="1" smtClean="0"/>
              <a:t>Sheler</a:t>
            </a:r>
            <a:r>
              <a:rPr lang="ca-ES" baseline="0" dirty="0" smtClean="0"/>
              <a:t>.</a:t>
            </a:r>
          </a:p>
          <a:p>
            <a:r>
              <a:rPr lang="ca-ES" baseline="0" dirty="0" smtClean="0"/>
              <a:t>L’encontre amb </a:t>
            </a:r>
            <a:r>
              <a:rPr lang="ca-ES" baseline="0" dirty="0" err="1" smtClean="0"/>
              <a:t>Mounier</a:t>
            </a:r>
            <a:r>
              <a:rPr lang="ca-ES" baseline="0" dirty="0" smtClean="0"/>
              <a:t> va comportar la seva adhesió al personalisme, però no tan com a </a:t>
            </a:r>
            <a:r>
              <a:rPr lang="ca-ES" baseline="0" dirty="0" err="1" smtClean="0"/>
              <a:t>militan</a:t>
            </a:r>
            <a:r>
              <a:rPr lang="ca-ES" baseline="0" dirty="0" smtClean="0"/>
              <a:t> sinó com a estudiós d’ aquest pensament.</a:t>
            </a:r>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dirty="0" smtClean="0"/>
              <a:t>EL AMOR Y LAS RELACIONES INTERPERSONALES:</a:t>
            </a:r>
          </a:p>
          <a:p>
            <a:r>
              <a:rPr lang="ca-ES" dirty="0" smtClean="0"/>
              <a:t>El punt de partida de Nédoncelle és l’ experiència de la consciencia de sí, percebuda en comunió amb altres consciencies.</a:t>
            </a:r>
          </a:p>
          <a:p>
            <a:r>
              <a:rPr lang="ca-ES" dirty="0" smtClean="0"/>
              <a:t>Considerava un error concebre a la persona como una realitat isolada que després es relaciona. Per a Nédoncelle</a:t>
            </a:r>
            <a:r>
              <a:rPr lang="ca-ES" baseline="0" dirty="0" smtClean="0"/>
              <a:t> la persona en el seu ésser es troba sempre en relació: La persona és relació. Ací sorgeix el tema de la diada </a:t>
            </a:r>
            <a:r>
              <a:rPr lang="ca-ES" baseline="0" dirty="0" err="1" smtClean="0"/>
              <a:t>yo-tu</a:t>
            </a:r>
            <a:r>
              <a:rPr lang="ca-ES" baseline="0" dirty="0" smtClean="0"/>
              <a:t>. I </a:t>
            </a:r>
            <a:r>
              <a:rPr lang="ca-ES" baseline="0" dirty="0" err="1" smtClean="0"/>
              <a:t>perque</a:t>
            </a:r>
            <a:r>
              <a:rPr lang="ca-ES" baseline="0" dirty="0" smtClean="0"/>
              <a:t> aquesta diada fructifiqui cal reciprocitat. Cal que entre les dues persones hi hagi un vincle d’amor.</a:t>
            </a:r>
          </a:p>
          <a:p>
            <a:r>
              <a:rPr lang="ca-ES" baseline="0" dirty="0" smtClean="0"/>
              <a:t>	“</a:t>
            </a:r>
            <a:r>
              <a:rPr lang="ca-ES" i="1" baseline="0" dirty="0" smtClean="0"/>
              <a:t>Per tindre un jo, cal ser estimat per un altre jo, i a la vegada estimar-lo; es </a:t>
            </a:r>
            <a:r>
              <a:rPr lang="ca-ES" i="1" baseline="0" dirty="0" err="1" smtClean="0"/>
              <a:t>precis</a:t>
            </a:r>
            <a:r>
              <a:rPr lang="ca-ES" i="1" baseline="0" dirty="0" smtClean="0"/>
              <a:t> tenir una consciencia, encara que sigui </a:t>
            </a:r>
            <a:r>
              <a:rPr lang="ca-ES" i="1" baseline="0" dirty="0" err="1" smtClean="0"/>
              <a:t>oscura</a:t>
            </a:r>
            <a:r>
              <a:rPr lang="ca-ES" i="1" baseline="0" dirty="0" smtClean="0"/>
              <a:t>, del altre i de les relacions  que uneixen entre si els termes d’aquesta </a:t>
            </a:r>
            <a:r>
              <a:rPr lang="ca-ES" i="1" baseline="0" dirty="0" err="1" smtClean="0"/>
              <a:t>red</a:t>
            </a:r>
            <a:r>
              <a:rPr lang="ca-ES" i="1" baseline="0" dirty="0" smtClean="0"/>
              <a:t> espiritual que és el fet primitiu de la comunió de les consciencies...”  </a:t>
            </a:r>
            <a:r>
              <a:rPr lang="ca-ES" i="0" baseline="0" dirty="0" smtClean="0"/>
              <a:t>(La </a:t>
            </a:r>
            <a:r>
              <a:rPr lang="ca-ES" i="0" baseline="0" dirty="0" err="1" smtClean="0"/>
              <a:t>Reciprocité</a:t>
            </a:r>
            <a:r>
              <a:rPr lang="ca-ES" i="0" baseline="0" dirty="0" smtClean="0"/>
              <a:t> des </a:t>
            </a:r>
            <a:r>
              <a:rPr lang="ca-ES" i="0" baseline="0" dirty="0" err="1" smtClean="0"/>
              <a:t>consciences</a:t>
            </a:r>
            <a:r>
              <a:rPr lang="ca-ES" i="0" baseline="0" dirty="0" smtClean="0"/>
              <a:t>, París 1942, 310)</a:t>
            </a:r>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sz="1200" kern="1200" dirty="0" smtClean="0">
                <a:solidFill>
                  <a:schemeClr val="tx1"/>
                </a:solidFill>
                <a:latin typeface="+mn-lt"/>
                <a:ea typeface="+mn-ea"/>
                <a:cs typeface="+mn-cs"/>
              </a:rPr>
              <a:t> </a:t>
            </a:r>
            <a:endParaRPr lang="es-ES" sz="1200" kern="1200" dirty="0" smtClean="0">
              <a:solidFill>
                <a:schemeClr val="tx1"/>
              </a:solidFill>
              <a:latin typeface="+mn-lt"/>
              <a:ea typeface="+mn-ea"/>
              <a:cs typeface="+mn-cs"/>
            </a:endParaRPr>
          </a:p>
          <a:p>
            <a:r>
              <a:rPr lang="ca-ES" sz="1200" kern="1200" dirty="0" smtClean="0">
                <a:solidFill>
                  <a:schemeClr val="tx1"/>
                </a:solidFill>
                <a:latin typeface="+mn-lt"/>
                <a:ea typeface="+mn-ea"/>
                <a:cs typeface="+mn-cs"/>
              </a:rPr>
              <a:t>	Existir és entrar a formar part, amb la pròpia identitat, d'una comunitat de vida on la més alta expressió d’aquesta es troba en la consciència i en la llibertat on s’accepta aquesta identitat per a la col·laboració i per a la personificació. A la persona és on aquesta estructura ontològica arriba a la seva plenitud. Per això el personalisme és una metafísica i amb el seu ontologisme i amb la seva ètica, contribueix a la formació d'una consciència de col·laboració i de diàleg. En paraules del mateix Nédoncelle, "</a:t>
            </a:r>
            <a:r>
              <a:rPr lang="ca-ES" sz="1200" i="1" kern="1200" dirty="0" smtClean="0">
                <a:solidFill>
                  <a:schemeClr val="tx1"/>
                </a:solidFill>
                <a:latin typeface="+mn-lt"/>
                <a:ea typeface="+mn-ea"/>
                <a:cs typeface="+mn-cs"/>
              </a:rPr>
              <a:t>qui desitgi conèixer l’estatut metafísic de la persona, el camí més fàcil és aquest de la reciprocitat humana, que és el que nosaltres hem triat. Amb major raó quan un descobreix que la seva essència no és separable, sinó que aquesta es troba en Déu i per aquest fet és desvetllarà el caràcter unificador i </a:t>
            </a:r>
            <a:r>
              <a:rPr lang="ca-ES" sz="1200" i="1" kern="1200" dirty="0" err="1" smtClean="0">
                <a:solidFill>
                  <a:schemeClr val="tx1"/>
                </a:solidFill>
                <a:latin typeface="+mn-lt"/>
                <a:ea typeface="+mn-ea"/>
                <a:cs typeface="+mn-cs"/>
              </a:rPr>
              <a:t>transhistòric</a:t>
            </a:r>
            <a:r>
              <a:rPr lang="ca-ES" sz="1200" i="1" kern="1200" dirty="0" smtClean="0">
                <a:solidFill>
                  <a:schemeClr val="tx1"/>
                </a:solidFill>
                <a:latin typeface="+mn-lt"/>
                <a:ea typeface="+mn-ea"/>
                <a:cs typeface="+mn-cs"/>
              </a:rPr>
              <a:t> de la persona</a:t>
            </a:r>
            <a:r>
              <a:rPr lang="ca-ES" sz="1200" kern="1200" dirty="0" smtClean="0">
                <a:solidFill>
                  <a:schemeClr val="tx1"/>
                </a:solidFill>
                <a:latin typeface="+mn-lt"/>
                <a:ea typeface="+mn-ea"/>
                <a:cs typeface="+mn-cs"/>
              </a:rPr>
              <a:t>".</a:t>
            </a:r>
            <a:r>
              <a:rPr lang="es-ES" dirty="0" smtClean="0"/>
              <a:t> </a:t>
            </a:r>
            <a:r>
              <a:rPr lang="ca-ES" sz="1200" kern="1200" dirty="0" smtClean="0">
                <a:solidFill>
                  <a:schemeClr val="tx1"/>
                </a:solidFill>
                <a:latin typeface="+mn-lt"/>
                <a:ea typeface="+mn-ea"/>
                <a:cs typeface="+mn-cs"/>
              </a:rPr>
              <a:t>M. NÉDONCELLE, </a:t>
            </a:r>
            <a:r>
              <a:rPr lang="ca-ES" sz="1200" i="1" kern="1200" dirty="0" smtClean="0">
                <a:solidFill>
                  <a:schemeClr val="tx1"/>
                </a:solidFill>
                <a:latin typeface="+mn-lt"/>
                <a:ea typeface="+mn-ea"/>
                <a:cs typeface="+mn-cs"/>
              </a:rPr>
              <a:t>La </a:t>
            </a:r>
            <a:r>
              <a:rPr lang="ca-ES" sz="1200" i="1" kern="1200" dirty="0" err="1" smtClean="0">
                <a:solidFill>
                  <a:schemeClr val="tx1"/>
                </a:solidFill>
                <a:latin typeface="+mn-lt"/>
                <a:ea typeface="+mn-ea"/>
                <a:cs typeface="+mn-cs"/>
              </a:rPr>
              <a:t>réciprocité</a:t>
            </a:r>
            <a:r>
              <a:rPr lang="ca-ES" sz="1200" i="1" kern="1200" dirty="0" smtClean="0">
                <a:solidFill>
                  <a:schemeClr val="tx1"/>
                </a:solidFill>
                <a:latin typeface="+mn-lt"/>
                <a:ea typeface="+mn-ea"/>
                <a:cs typeface="+mn-cs"/>
              </a:rPr>
              <a:t> des </a:t>
            </a:r>
            <a:r>
              <a:rPr lang="ca-ES" sz="1200" i="1" kern="1200" dirty="0" err="1" smtClean="0">
                <a:solidFill>
                  <a:schemeClr val="tx1"/>
                </a:solidFill>
                <a:latin typeface="+mn-lt"/>
                <a:ea typeface="+mn-ea"/>
                <a:cs typeface="+mn-cs"/>
              </a:rPr>
              <a:t>consciences</a:t>
            </a:r>
            <a:r>
              <a:rPr lang="ca-ES" sz="1200" i="1" kern="1200" dirty="0" smtClean="0">
                <a:solidFill>
                  <a:schemeClr val="tx1"/>
                </a:solidFill>
                <a:latin typeface="+mn-lt"/>
                <a:ea typeface="+mn-ea"/>
                <a:cs typeface="+mn-cs"/>
              </a:rPr>
              <a:t>, </a:t>
            </a:r>
            <a:r>
              <a:rPr lang="ca-ES" sz="1200" kern="1200" dirty="0" err="1" smtClean="0">
                <a:solidFill>
                  <a:schemeClr val="tx1"/>
                </a:solidFill>
                <a:latin typeface="+mn-lt"/>
                <a:ea typeface="+mn-ea"/>
                <a:cs typeface="+mn-cs"/>
              </a:rPr>
              <a:t>Aubier-Montaigne</a:t>
            </a:r>
            <a:r>
              <a:rPr lang="ca-ES" sz="1200" kern="1200" dirty="0" smtClean="0">
                <a:solidFill>
                  <a:schemeClr val="tx1"/>
                </a:solidFill>
                <a:latin typeface="+mn-lt"/>
                <a:ea typeface="+mn-ea"/>
                <a:cs typeface="+mn-cs"/>
              </a:rPr>
              <a:t>, París 1942. (Traducció castellana: </a:t>
            </a:r>
            <a:r>
              <a:rPr lang="ca-ES" sz="1200" i="1" kern="1200" dirty="0" smtClean="0">
                <a:solidFill>
                  <a:schemeClr val="tx1"/>
                </a:solidFill>
                <a:latin typeface="+mn-lt"/>
                <a:ea typeface="+mn-ea"/>
                <a:cs typeface="+mn-cs"/>
              </a:rPr>
              <a:t>La</a:t>
            </a:r>
            <a:r>
              <a:rPr lang="ca-ES" sz="1200" kern="1200" dirty="0" smtClean="0">
                <a:solidFill>
                  <a:schemeClr val="tx1"/>
                </a:solidFill>
                <a:latin typeface="+mn-lt"/>
                <a:ea typeface="+mn-ea"/>
                <a:cs typeface="+mn-cs"/>
              </a:rPr>
              <a:t> </a:t>
            </a:r>
            <a:r>
              <a:rPr lang="ca-ES" sz="1200" i="1" kern="1200" dirty="0" err="1" smtClean="0">
                <a:solidFill>
                  <a:schemeClr val="tx1"/>
                </a:solidFill>
                <a:latin typeface="+mn-lt"/>
                <a:ea typeface="+mn-ea"/>
                <a:cs typeface="+mn-cs"/>
              </a:rPr>
              <a:t>reciprocidad</a:t>
            </a:r>
            <a:r>
              <a:rPr lang="ca-ES" sz="1200" i="1" kern="1200" dirty="0" smtClean="0">
                <a:solidFill>
                  <a:schemeClr val="tx1"/>
                </a:solidFill>
                <a:latin typeface="+mn-lt"/>
                <a:ea typeface="+mn-ea"/>
                <a:cs typeface="+mn-cs"/>
              </a:rPr>
              <a:t> de las </a:t>
            </a:r>
            <a:r>
              <a:rPr lang="ca-ES" sz="1200" i="1" kern="1200" dirty="0" err="1" smtClean="0">
                <a:solidFill>
                  <a:schemeClr val="tx1"/>
                </a:solidFill>
                <a:latin typeface="+mn-lt"/>
                <a:ea typeface="+mn-ea"/>
                <a:cs typeface="+mn-cs"/>
              </a:rPr>
              <a:t>conciencias</a:t>
            </a:r>
            <a:r>
              <a:rPr lang="ca-ES" sz="1200" i="1" kern="1200" dirty="0" smtClean="0">
                <a:solidFill>
                  <a:schemeClr val="tx1"/>
                </a:solidFill>
                <a:latin typeface="+mn-lt"/>
                <a:ea typeface="+mn-ea"/>
                <a:cs typeface="+mn-cs"/>
              </a:rPr>
              <a:t>, </a:t>
            </a:r>
            <a:r>
              <a:rPr lang="ca-ES" sz="1200" kern="1200" dirty="0" smtClean="0">
                <a:solidFill>
                  <a:schemeClr val="tx1"/>
                </a:solidFill>
                <a:latin typeface="+mn-lt"/>
                <a:ea typeface="+mn-ea"/>
                <a:cs typeface="+mn-cs"/>
              </a:rPr>
              <a:t>Caparrós, Madrid 1996.)</a:t>
            </a:r>
            <a:endParaRPr lang="es-ES" sz="1200" kern="1200" dirty="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7</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sz="1200" kern="1200" dirty="0" smtClean="0">
                <a:solidFill>
                  <a:schemeClr val="tx1"/>
                </a:solidFill>
                <a:latin typeface="+mn-lt"/>
                <a:ea typeface="+mn-ea"/>
                <a:cs typeface="+mn-cs"/>
              </a:rPr>
              <a:t>Para a Nédoncelle la filosofia es un diàleg interpersonal a l’interior de la persona, que te en el seu interior, a la seva entranya més íntima, l’orientació capa els altres, capa Déu mateix i fins i tot cap a les coses físiques; encara que en la seva referència cap aquestes només podem parlar de relació per analogia ja que la vertadera relació és la que s’estableix entre éssers espirituals lliures, siguin les persones divines, siguin les humanes. Fins a tal punt això és així, que fins i tot la reflexió filosòfica implica sempre, d’una manera constitutiva,  la </a:t>
            </a:r>
            <a:r>
              <a:rPr lang="ca-ES" sz="1200" kern="1200" dirty="0" err="1" smtClean="0">
                <a:solidFill>
                  <a:schemeClr val="tx1"/>
                </a:solidFill>
                <a:latin typeface="+mn-lt"/>
                <a:ea typeface="+mn-ea"/>
                <a:cs typeface="+mn-cs"/>
              </a:rPr>
              <a:t>interpersonalitat</a:t>
            </a:r>
            <a:r>
              <a:rPr lang="ca-ES" sz="1200" kern="1200" dirty="0" smtClean="0">
                <a:solidFill>
                  <a:schemeClr val="tx1"/>
                </a:solidFill>
                <a:latin typeface="+mn-lt"/>
                <a:ea typeface="+mn-ea"/>
                <a:cs typeface="+mn-cs"/>
              </a:rPr>
              <a:t>, dons arribem a ser persona en plenitud només en la relació amb els altres. </a:t>
            </a:r>
            <a:endParaRPr lang="es-ES" sz="1200" kern="1200" dirty="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8</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sz="1200" kern="1200" dirty="0" smtClean="0">
                <a:solidFill>
                  <a:schemeClr val="tx1"/>
                </a:solidFill>
                <a:latin typeface="+mn-lt"/>
                <a:ea typeface="+mn-ea"/>
                <a:cs typeface="+mn-cs"/>
              </a:rPr>
              <a:t>Amb raó, alguns dels més importants filòsofs </a:t>
            </a:r>
            <a:r>
              <a:rPr lang="ca-ES" sz="1200" kern="1200" dirty="0" err="1" smtClean="0">
                <a:solidFill>
                  <a:schemeClr val="tx1"/>
                </a:solidFill>
                <a:latin typeface="+mn-lt"/>
                <a:ea typeface="+mn-ea"/>
                <a:cs typeface="+mn-cs"/>
              </a:rPr>
              <a:t>dialógics</a:t>
            </a:r>
            <a:r>
              <a:rPr lang="ca-ES" sz="1200" kern="1200" dirty="0" smtClean="0">
                <a:solidFill>
                  <a:schemeClr val="tx1"/>
                </a:solidFill>
                <a:latin typeface="+mn-lt"/>
                <a:ea typeface="+mn-ea"/>
                <a:cs typeface="+mn-cs"/>
              </a:rPr>
              <a:t>, és a dir, relacionals, com </a:t>
            </a:r>
            <a:r>
              <a:rPr lang="ca-ES" sz="1200" kern="1200" dirty="0" err="1" smtClean="0">
                <a:solidFill>
                  <a:schemeClr val="tx1"/>
                </a:solidFill>
                <a:latin typeface="+mn-lt"/>
                <a:ea typeface="+mn-ea"/>
                <a:cs typeface="+mn-cs"/>
              </a:rPr>
              <a:t>Ebner</a:t>
            </a:r>
            <a:r>
              <a:rPr lang="ca-ES" sz="1200" kern="1200" dirty="0" smtClean="0">
                <a:solidFill>
                  <a:schemeClr val="tx1"/>
                </a:solidFill>
                <a:latin typeface="+mn-lt"/>
                <a:ea typeface="+mn-ea"/>
                <a:cs typeface="+mn-cs"/>
              </a:rPr>
              <a:t> o </a:t>
            </a:r>
            <a:r>
              <a:rPr lang="ca-ES" sz="1200" kern="1200" dirty="0" err="1" smtClean="0">
                <a:solidFill>
                  <a:schemeClr val="tx1"/>
                </a:solidFill>
                <a:latin typeface="+mn-lt"/>
                <a:ea typeface="+mn-ea"/>
                <a:cs typeface="+mn-cs"/>
              </a:rPr>
              <a:t>Rosenzwweig</a:t>
            </a:r>
            <a:r>
              <a:rPr lang="ca-ES" sz="1200" kern="1200" dirty="0" smtClean="0">
                <a:solidFill>
                  <a:schemeClr val="tx1"/>
                </a:solidFill>
                <a:latin typeface="+mn-lt"/>
                <a:ea typeface="+mn-ea"/>
                <a:cs typeface="+mn-cs"/>
              </a:rPr>
              <a:t>, han primat la importància essencial de la paraula en la constitució de la persona com a tal, perquè la paraula és el vehicle privilegiat de la relació humana, encara que no l’únic. I per a Martí </a:t>
            </a:r>
            <a:r>
              <a:rPr lang="ca-ES" sz="1200" kern="1200" dirty="0" err="1" smtClean="0">
                <a:solidFill>
                  <a:schemeClr val="tx1"/>
                </a:solidFill>
                <a:latin typeface="+mn-lt"/>
                <a:ea typeface="+mn-ea"/>
                <a:cs typeface="+mn-cs"/>
              </a:rPr>
              <a:t>Buber</a:t>
            </a:r>
            <a:r>
              <a:rPr lang="ca-ES" sz="1200" kern="1200" dirty="0" smtClean="0">
                <a:solidFill>
                  <a:schemeClr val="tx1"/>
                </a:solidFill>
                <a:latin typeface="+mn-lt"/>
                <a:ea typeface="+mn-ea"/>
                <a:cs typeface="+mn-cs"/>
              </a:rPr>
              <a:t> la paraula fonamental no és el jo solitari, sinó que és “</a:t>
            </a:r>
            <a:r>
              <a:rPr lang="ca-ES" sz="1200" i="1" kern="1200" dirty="0" smtClean="0">
                <a:solidFill>
                  <a:schemeClr val="tx1"/>
                </a:solidFill>
                <a:latin typeface="+mn-lt"/>
                <a:ea typeface="+mn-ea"/>
                <a:cs typeface="+mn-cs"/>
              </a:rPr>
              <a:t>la parella </a:t>
            </a:r>
            <a:r>
              <a:rPr lang="ca-ES" sz="1200" i="1" kern="1200" dirty="0" err="1" smtClean="0">
                <a:solidFill>
                  <a:schemeClr val="tx1"/>
                </a:solidFill>
                <a:latin typeface="+mn-lt"/>
                <a:ea typeface="+mn-ea"/>
                <a:cs typeface="+mn-cs"/>
              </a:rPr>
              <a:t>Jo-Tu</a:t>
            </a:r>
            <a:r>
              <a:rPr lang="ca-ES" sz="1200" kern="1200" dirty="0" smtClean="0">
                <a:solidFill>
                  <a:schemeClr val="tx1"/>
                </a:solidFill>
                <a:latin typeface="+mn-lt"/>
                <a:ea typeface="+mn-ea"/>
                <a:cs typeface="+mn-cs"/>
              </a:rPr>
              <a:t>". Aquest diàleg interior té tres dimensions: diàleg amb un mateix; diàleg amb les altres persones i, finalment, diàleg amb Déu. Per això pot afirmar Nédoncelle que "</a:t>
            </a:r>
            <a:r>
              <a:rPr lang="ca-ES" sz="1200" i="1" kern="1200" dirty="0" smtClean="0">
                <a:solidFill>
                  <a:schemeClr val="tx1"/>
                </a:solidFill>
                <a:latin typeface="+mn-lt"/>
                <a:ea typeface="+mn-ea"/>
                <a:cs typeface="+mn-cs"/>
              </a:rPr>
              <a:t>la comunió transforma el temps, perquè recull i il·lumina la consciència, i la fa canviar de ritme. El passat solitari i potser tenebrós del jo abans de la trobada amb el tu arriba a ser intel·ligible per un efecte retroactiu. El que en ell era misèria s’il·lumina i s’explica, el que era titubeig s'enforteix</a:t>
            </a:r>
            <a:r>
              <a:rPr lang="ca-ES" sz="1200" kern="1200" dirty="0" smtClean="0">
                <a:solidFill>
                  <a:schemeClr val="tx1"/>
                </a:solidFill>
                <a:latin typeface="+mn-lt"/>
                <a:ea typeface="+mn-ea"/>
                <a:cs typeface="+mn-cs"/>
              </a:rPr>
              <a:t>".</a:t>
            </a:r>
            <a:endParaRPr lang="es-ES" sz="1200" kern="1200" dirty="0" smtClean="0">
              <a:solidFill>
                <a:schemeClr val="tx1"/>
              </a:solidFill>
              <a:latin typeface="+mn-lt"/>
              <a:ea typeface="+mn-ea"/>
              <a:cs typeface="+mn-cs"/>
            </a:endParaRPr>
          </a:p>
          <a:p>
            <a:r>
              <a:rPr lang="ca-ES" sz="1200" kern="1200" dirty="0" smtClean="0">
                <a:solidFill>
                  <a:schemeClr val="tx1"/>
                </a:solidFill>
                <a:latin typeface="+mn-lt"/>
                <a:ea typeface="+mn-ea"/>
                <a:cs typeface="+mn-cs"/>
              </a:rPr>
              <a:t> </a:t>
            </a:r>
            <a:endParaRPr lang="es-ES" sz="1200" kern="1200" dirty="0" smtClean="0">
              <a:solidFill>
                <a:schemeClr val="tx1"/>
              </a:solidFill>
              <a:latin typeface="+mn-lt"/>
              <a:ea typeface="+mn-ea"/>
              <a:cs typeface="+mn-cs"/>
            </a:endParaRPr>
          </a:p>
          <a:p>
            <a:endParaRPr lang="es-ES" sz="1200" kern="1200" dirty="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9</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sz="1200" kern="1200" dirty="0" smtClean="0">
                <a:solidFill>
                  <a:schemeClr val="tx1"/>
                </a:solidFill>
                <a:latin typeface="+mn-lt"/>
                <a:ea typeface="+mn-ea"/>
                <a:cs typeface="+mn-cs"/>
              </a:rPr>
              <a:t>Nédoncelle contempla l’aspecte personal e institucional de la relació. La família és l’ institució principal de la relació personal </a:t>
            </a:r>
            <a:r>
              <a:rPr lang="ca-ES" sz="1200" kern="1200" dirty="0" err="1" smtClean="0">
                <a:solidFill>
                  <a:schemeClr val="tx1"/>
                </a:solidFill>
                <a:latin typeface="+mn-lt"/>
                <a:ea typeface="+mn-ea"/>
                <a:cs typeface="+mn-cs"/>
              </a:rPr>
              <a:t>diádica</a:t>
            </a:r>
            <a:r>
              <a:rPr lang="ca-ES" sz="1200" kern="1200" dirty="0" smtClean="0">
                <a:solidFill>
                  <a:schemeClr val="tx1"/>
                </a:solidFill>
                <a:latin typeface="+mn-lt"/>
                <a:ea typeface="+mn-ea"/>
                <a:cs typeface="+mn-cs"/>
              </a:rPr>
              <a:t>. Ve després la relació </a:t>
            </a:r>
            <a:r>
              <a:rPr lang="ca-ES" sz="1200" kern="1200" dirty="0" err="1" smtClean="0">
                <a:solidFill>
                  <a:schemeClr val="tx1"/>
                </a:solidFill>
                <a:latin typeface="+mn-lt"/>
                <a:ea typeface="+mn-ea"/>
                <a:cs typeface="+mn-cs"/>
              </a:rPr>
              <a:t>grupal</a:t>
            </a:r>
            <a:r>
              <a:rPr lang="ca-ES" sz="1200" kern="1200" dirty="0" smtClean="0">
                <a:solidFill>
                  <a:schemeClr val="tx1"/>
                </a:solidFill>
                <a:latin typeface="+mn-lt"/>
                <a:ea typeface="+mn-ea"/>
                <a:cs typeface="+mn-cs"/>
              </a:rPr>
              <a:t> </a:t>
            </a:r>
            <a:r>
              <a:rPr lang="ca-ES" sz="1200" kern="1200" dirty="0" err="1" smtClean="0">
                <a:solidFill>
                  <a:schemeClr val="tx1"/>
                </a:solidFill>
                <a:latin typeface="+mn-lt"/>
                <a:ea typeface="+mn-ea"/>
                <a:cs typeface="+mn-cs"/>
              </a:rPr>
              <a:t>jo-nosaltres</a:t>
            </a:r>
            <a:r>
              <a:rPr lang="ca-ES" sz="1200" kern="1200" dirty="0" smtClean="0">
                <a:solidFill>
                  <a:schemeClr val="tx1"/>
                </a:solidFill>
                <a:latin typeface="+mn-lt"/>
                <a:ea typeface="+mn-ea"/>
                <a:cs typeface="+mn-cs"/>
              </a:rPr>
              <a:t>. Ací comença un descens de la relació personal i un augment de la relació institucional, fins el punt que la relació </a:t>
            </a:r>
            <a:r>
              <a:rPr lang="ca-ES" sz="1200" kern="1200" dirty="0" err="1" smtClean="0">
                <a:solidFill>
                  <a:schemeClr val="tx1"/>
                </a:solidFill>
                <a:latin typeface="+mn-lt"/>
                <a:ea typeface="+mn-ea"/>
                <a:cs typeface="+mn-cs"/>
              </a:rPr>
              <a:t>jo-grup</a:t>
            </a:r>
            <a:r>
              <a:rPr lang="ca-ES" sz="1200" kern="1200" dirty="0" smtClean="0">
                <a:solidFill>
                  <a:schemeClr val="tx1"/>
                </a:solidFill>
                <a:latin typeface="+mn-lt"/>
                <a:ea typeface="+mn-ea"/>
                <a:cs typeface="+mn-cs"/>
              </a:rPr>
              <a:t>, en contes de ser relació </a:t>
            </a:r>
            <a:r>
              <a:rPr lang="ca-ES" sz="1200" kern="1200" dirty="0" err="1" smtClean="0">
                <a:solidFill>
                  <a:schemeClr val="tx1"/>
                </a:solidFill>
                <a:latin typeface="+mn-lt"/>
                <a:ea typeface="+mn-ea"/>
                <a:cs typeface="+mn-cs"/>
              </a:rPr>
              <a:t>jo-comunitat</a:t>
            </a:r>
            <a:r>
              <a:rPr lang="ca-ES" sz="1200" kern="1200" dirty="0" smtClean="0">
                <a:solidFill>
                  <a:schemeClr val="tx1"/>
                </a:solidFill>
                <a:latin typeface="+mn-lt"/>
                <a:ea typeface="+mn-ea"/>
                <a:cs typeface="+mn-cs"/>
              </a:rPr>
              <a:t>, es converteix en relació </a:t>
            </a:r>
            <a:r>
              <a:rPr lang="ca-ES" sz="1200" kern="1200" dirty="0" err="1" smtClean="0">
                <a:solidFill>
                  <a:schemeClr val="tx1"/>
                </a:solidFill>
                <a:latin typeface="+mn-lt"/>
                <a:ea typeface="+mn-ea"/>
                <a:cs typeface="+mn-cs"/>
              </a:rPr>
              <a:t>jo-ells</a:t>
            </a:r>
            <a:r>
              <a:rPr lang="ca-ES" sz="1200" kern="1200" dirty="0" smtClean="0">
                <a:solidFill>
                  <a:schemeClr val="tx1"/>
                </a:solidFill>
                <a:latin typeface="+mn-lt"/>
                <a:ea typeface="+mn-ea"/>
                <a:cs typeface="+mn-cs"/>
              </a:rPr>
              <a:t>, enfonsada en un anonimat. És aquesta relació que es deteriora amb la civilització moderna que tendeix a destruir la persona. L’amor, com a llaç d’unió entre el jo i el nosaltres es va desplaçant capa </a:t>
            </a:r>
            <a:r>
              <a:rPr lang="ca-ES" sz="1200" kern="1200" dirty="0" err="1" smtClean="0">
                <a:solidFill>
                  <a:schemeClr val="tx1"/>
                </a:solidFill>
                <a:latin typeface="+mn-lt"/>
                <a:ea typeface="+mn-ea"/>
                <a:cs typeface="+mn-cs"/>
              </a:rPr>
              <a:t>l’institució</a:t>
            </a:r>
            <a:r>
              <a:rPr lang="ca-ES" sz="1200" kern="1200" dirty="0" smtClean="0">
                <a:solidFill>
                  <a:schemeClr val="tx1"/>
                </a:solidFill>
                <a:latin typeface="+mn-lt"/>
                <a:ea typeface="+mn-ea"/>
                <a:cs typeface="+mn-cs"/>
              </a:rPr>
              <a:t> i la norma, que en contes d’unir a les persones les separa i mediatitza.</a:t>
            </a:r>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10</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dirty="0" smtClean="0"/>
              <a:t>L’AMOR COM A VOLUNTAT DE PROMOCIÓ DE LES PERSONES:</a:t>
            </a:r>
          </a:p>
          <a:p>
            <a:r>
              <a:rPr lang="ca-ES" dirty="0" smtClean="0"/>
              <a:t>L’altra persona no és</a:t>
            </a:r>
            <a:r>
              <a:rPr lang="ca-ES" baseline="0" dirty="0" smtClean="0"/>
              <a:t> un no-jo, sinó voluntat de promoció del jo, transparència de l’un vers l’altre. Llavors sorgeix el “nosaltres”. L’altre persona no és un límit per el jo, </a:t>
            </a:r>
            <a:r>
              <a:rPr lang="ca-ES" baseline="0" dirty="0" err="1" smtClean="0"/>
              <a:t>sino</a:t>
            </a:r>
            <a:r>
              <a:rPr lang="ca-ES" baseline="0" dirty="0" smtClean="0"/>
              <a:t> l’ajuda </a:t>
            </a:r>
            <a:r>
              <a:rPr lang="ca-ES" baseline="0" dirty="0" err="1" smtClean="0"/>
              <a:t>necesaria</a:t>
            </a:r>
            <a:r>
              <a:rPr lang="ca-ES" baseline="0" dirty="0" smtClean="0"/>
              <a:t> per la </a:t>
            </a:r>
            <a:r>
              <a:rPr lang="ca-ES" baseline="0" dirty="0" err="1" smtClean="0"/>
              <a:t>propia</a:t>
            </a:r>
            <a:r>
              <a:rPr lang="ca-ES" baseline="0" dirty="0" smtClean="0"/>
              <a:t> promoció.</a:t>
            </a:r>
          </a:p>
          <a:p>
            <a:r>
              <a:rPr lang="ca-ES" baseline="0" dirty="0" smtClean="0"/>
              <a:t>El nosaltres comunitari no és </a:t>
            </a:r>
            <a:r>
              <a:rPr lang="ca-ES" baseline="0" dirty="0" err="1" smtClean="0"/>
              <a:t>colectivisme</a:t>
            </a:r>
            <a:r>
              <a:rPr lang="ca-ES" baseline="0" dirty="0" smtClean="0"/>
              <a:t>, dons no estem enfront de persones anònimes, </a:t>
            </a:r>
            <a:r>
              <a:rPr lang="ca-ES" baseline="0" dirty="0" err="1" smtClean="0"/>
              <a:t>sino</a:t>
            </a:r>
            <a:r>
              <a:rPr lang="ca-ES" baseline="0" dirty="0" smtClean="0"/>
              <a:t> </a:t>
            </a:r>
            <a:r>
              <a:rPr lang="ca-ES" baseline="0" dirty="0" err="1" smtClean="0"/>
              <a:t>devant</a:t>
            </a:r>
            <a:r>
              <a:rPr lang="ca-ES" baseline="0" dirty="0" smtClean="0"/>
              <a:t> de persones lliures vinculades per l’amor.</a:t>
            </a:r>
          </a:p>
          <a:p>
            <a:r>
              <a:rPr lang="ca-ES" baseline="0" dirty="0" smtClean="0"/>
              <a:t>L’amor, per a Nédoncelle, és una voluntat de promoció que uneix les consciències en una comunitat espiritual, </a:t>
            </a:r>
            <a:r>
              <a:rPr lang="ca-ES" baseline="0" dirty="0" err="1" smtClean="0"/>
              <a:t>d’on</a:t>
            </a:r>
            <a:r>
              <a:rPr lang="ca-ES" baseline="0" dirty="0" smtClean="0"/>
              <a:t> sorgeix el tema de la “fidelitat”.-</a:t>
            </a:r>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11</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_tradnl" dirty="0" smtClean="0"/>
              <a:t>L’AMOR</a:t>
            </a:r>
            <a:r>
              <a:rPr lang="es-ES_tradnl" baseline="0" dirty="0" smtClean="0"/>
              <a:t> ENTRE LES PERSONES ÉS LIMITAT:</a:t>
            </a:r>
          </a:p>
          <a:p>
            <a:r>
              <a:rPr lang="es-ES_tradnl" baseline="0" dirty="0" smtClean="0"/>
              <a:t>Si </a:t>
            </a:r>
            <a:r>
              <a:rPr lang="es-ES_tradnl" baseline="0" dirty="0" err="1" smtClean="0"/>
              <a:t>be</a:t>
            </a:r>
            <a:r>
              <a:rPr lang="es-ES_tradnl" baseline="0" dirty="0" smtClean="0"/>
              <a:t> les persones que </a:t>
            </a:r>
            <a:r>
              <a:rPr lang="es-ES_tradnl" baseline="0" dirty="0" err="1" smtClean="0"/>
              <a:t>ens</a:t>
            </a:r>
            <a:r>
              <a:rPr lang="es-ES_tradnl" baseline="0" dirty="0" smtClean="0"/>
              <a:t> estimen </a:t>
            </a:r>
            <a:r>
              <a:rPr lang="es-ES_tradnl" baseline="0" dirty="0" err="1" smtClean="0"/>
              <a:t>influieixen</a:t>
            </a:r>
            <a:r>
              <a:rPr lang="es-ES_tradnl" baseline="0" dirty="0" smtClean="0"/>
              <a:t> </a:t>
            </a:r>
            <a:r>
              <a:rPr lang="es-ES_tradnl" baseline="0" dirty="0" err="1" smtClean="0"/>
              <a:t>positivament</a:t>
            </a:r>
            <a:r>
              <a:rPr lang="es-ES_tradnl" baseline="0" dirty="0" smtClean="0"/>
              <a:t> en </a:t>
            </a:r>
            <a:r>
              <a:rPr lang="es-ES_tradnl" baseline="0" dirty="0" err="1" smtClean="0"/>
              <a:t>nosaltres</a:t>
            </a:r>
            <a:r>
              <a:rPr lang="es-ES_tradnl" baseline="0" dirty="0" smtClean="0"/>
              <a:t>, </a:t>
            </a:r>
            <a:r>
              <a:rPr lang="es-ES_tradnl" baseline="0" dirty="0" err="1" smtClean="0"/>
              <a:t>mai</a:t>
            </a:r>
            <a:r>
              <a:rPr lang="es-ES_tradnl" baseline="0" dirty="0" smtClean="0"/>
              <a:t> </a:t>
            </a:r>
            <a:r>
              <a:rPr lang="es-ES_tradnl" baseline="0" dirty="0" err="1" smtClean="0"/>
              <a:t>aquesta</a:t>
            </a:r>
            <a:r>
              <a:rPr lang="es-ES_tradnl" baseline="0" dirty="0" smtClean="0"/>
              <a:t> </a:t>
            </a:r>
            <a:r>
              <a:rPr lang="es-ES_tradnl" baseline="0" dirty="0" err="1" smtClean="0"/>
              <a:t>influència</a:t>
            </a:r>
            <a:r>
              <a:rPr lang="es-ES_tradnl" baseline="0" dirty="0" smtClean="0"/>
              <a:t> </a:t>
            </a:r>
            <a:r>
              <a:rPr lang="es-ES_tradnl" baseline="0" dirty="0" err="1" smtClean="0"/>
              <a:t>és</a:t>
            </a:r>
            <a:r>
              <a:rPr lang="es-ES_tradnl" baseline="0" dirty="0" smtClean="0"/>
              <a:t> </a:t>
            </a:r>
            <a:r>
              <a:rPr lang="es-ES_tradnl" baseline="0" dirty="0" err="1" smtClean="0"/>
              <a:t>radicalment</a:t>
            </a:r>
            <a:r>
              <a:rPr lang="es-ES_tradnl" baseline="0" dirty="0" smtClean="0"/>
              <a:t> decisiva. </a:t>
            </a:r>
            <a:r>
              <a:rPr lang="es-ES_tradnl" baseline="0" dirty="0" err="1" smtClean="0"/>
              <a:t>Mai</a:t>
            </a:r>
            <a:r>
              <a:rPr lang="es-ES_tradnl" baseline="0" dirty="0" smtClean="0"/>
              <a:t> una persona </a:t>
            </a:r>
            <a:r>
              <a:rPr lang="es-ES_tradnl" baseline="0" dirty="0" err="1" smtClean="0"/>
              <a:t>és</a:t>
            </a:r>
            <a:r>
              <a:rPr lang="es-ES_tradnl" baseline="0" dirty="0" smtClean="0"/>
              <a:t> </a:t>
            </a:r>
            <a:r>
              <a:rPr lang="es-ES_tradnl" baseline="0" dirty="0" err="1" smtClean="0"/>
              <a:t>l’efecte</a:t>
            </a:r>
            <a:r>
              <a:rPr lang="es-ES_tradnl" baseline="0" dirty="0" smtClean="0"/>
              <a:t> </a:t>
            </a:r>
            <a:r>
              <a:rPr lang="es-ES_tradnl" baseline="0" dirty="0" err="1" smtClean="0"/>
              <a:t>d’una</a:t>
            </a:r>
            <a:r>
              <a:rPr lang="es-ES_tradnl" baseline="0" dirty="0" smtClean="0"/>
              <a:t> </a:t>
            </a:r>
            <a:r>
              <a:rPr lang="es-ES_tradnl" baseline="0" dirty="0" err="1" smtClean="0"/>
              <a:t>altre</a:t>
            </a:r>
            <a:r>
              <a:rPr lang="es-ES_tradnl" baseline="0" dirty="0" smtClean="0"/>
              <a:t>, ni en </a:t>
            </a:r>
            <a:r>
              <a:rPr lang="es-ES_tradnl" baseline="0" dirty="0" err="1" smtClean="0"/>
              <a:t>elcas</a:t>
            </a:r>
            <a:r>
              <a:rPr lang="es-ES_tradnl" baseline="0" dirty="0" smtClean="0"/>
              <a:t> de la </a:t>
            </a:r>
            <a:r>
              <a:rPr lang="es-ES_tradnl" baseline="0" dirty="0" err="1" smtClean="0"/>
              <a:t>procreació</a:t>
            </a:r>
            <a:r>
              <a:rPr lang="es-ES_tradnl" baseline="0" dirty="0" smtClean="0"/>
              <a:t>.</a:t>
            </a:r>
          </a:p>
          <a:p>
            <a:r>
              <a:rPr lang="es-ES_tradnl" baseline="0" dirty="0" err="1" smtClean="0"/>
              <a:t>Necesitem</a:t>
            </a:r>
            <a:r>
              <a:rPr lang="es-ES_tradnl" baseline="0" dirty="0" smtClean="0"/>
              <a:t> un amor </a:t>
            </a:r>
            <a:r>
              <a:rPr lang="es-ES_tradnl" baseline="0" dirty="0" err="1" smtClean="0"/>
              <a:t>absolut</a:t>
            </a:r>
            <a:r>
              <a:rPr lang="es-ES_tradnl" baseline="0" dirty="0" smtClean="0"/>
              <a:t> i </a:t>
            </a:r>
            <a:r>
              <a:rPr lang="es-ES_tradnl" baseline="0" dirty="0" err="1" smtClean="0"/>
              <a:t>definitiu</a:t>
            </a:r>
            <a:r>
              <a:rPr lang="es-ES_tradnl" baseline="0" dirty="0" smtClean="0"/>
              <a:t> que </a:t>
            </a:r>
            <a:r>
              <a:rPr lang="es-ES_tradnl" baseline="0" dirty="0" err="1" smtClean="0"/>
              <a:t>només</a:t>
            </a:r>
            <a:r>
              <a:rPr lang="es-ES_tradnl" baseline="0" dirty="0" smtClean="0"/>
              <a:t> </a:t>
            </a:r>
            <a:r>
              <a:rPr lang="es-ES_tradnl" baseline="0" dirty="0" err="1" smtClean="0"/>
              <a:t>trobem</a:t>
            </a:r>
            <a:r>
              <a:rPr lang="es-ES_tradnl" baseline="0" dirty="0" smtClean="0"/>
              <a:t> en </a:t>
            </a:r>
            <a:r>
              <a:rPr lang="es-ES_tradnl" baseline="0" dirty="0" err="1" smtClean="0"/>
              <a:t>Déu</a:t>
            </a:r>
            <a:r>
              <a:rPr lang="es-ES_tradnl" baseline="0" dirty="0" smtClean="0"/>
              <a:t>, que </a:t>
            </a:r>
            <a:r>
              <a:rPr lang="es-ES_tradnl" baseline="0" dirty="0" err="1" smtClean="0"/>
              <a:t>és</a:t>
            </a:r>
            <a:r>
              <a:rPr lang="es-ES_tradnl" baseline="0" dirty="0" smtClean="0"/>
              <a:t> el Tu per </a:t>
            </a:r>
            <a:r>
              <a:rPr lang="es-ES_tradnl" baseline="0" dirty="0" err="1" smtClean="0"/>
              <a:t>excelència</a:t>
            </a:r>
            <a:r>
              <a:rPr lang="es-ES_tradnl" baseline="0" dirty="0" smtClean="0"/>
              <a:t>, </a:t>
            </a:r>
            <a:r>
              <a:rPr lang="es-ES_tradnl" baseline="0" dirty="0" err="1" smtClean="0"/>
              <a:t>l’únic</a:t>
            </a:r>
            <a:r>
              <a:rPr lang="es-ES_tradnl" baseline="0" dirty="0" smtClean="0"/>
              <a:t> que </a:t>
            </a:r>
            <a:r>
              <a:rPr lang="es-ES_tradnl" baseline="0" dirty="0" err="1" smtClean="0"/>
              <a:t>pot</a:t>
            </a:r>
            <a:r>
              <a:rPr lang="es-ES_tradnl" baseline="0" dirty="0" smtClean="0"/>
              <a:t> construir i  </a:t>
            </a:r>
            <a:r>
              <a:rPr lang="es-ES_tradnl" baseline="0" dirty="0" err="1" smtClean="0"/>
              <a:t>promoicionar</a:t>
            </a:r>
            <a:r>
              <a:rPr lang="es-ES_tradnl" baseline="0" dirty="0" smtClean="0"/>
              <a:t> </a:t>
            </a:r>
            <a:r>
              <a:rPr lang="es-ES_tradnl" baseline="0" dirty="0" err="1" smtClean="0"/>
              <a:t>radicalment</a:t>
            </a:r>
            <a:r>
              <a:rPr lang="es-ES_tradnl" baseline="0" dirty="0" smtClean="0"/>
              <a:t> a cada persona.</a:t>
            </a:r>
          </a:p>
          <a:p>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12</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sz="1200" kern="1200" dirty="0" smtClean="0">
                <a:solidFill>
                  <a:schemeClr val="tx1"/>
                </a:solidFill>
                <a:latin typeface="+mn-lt"/>
                <a:ea typeface="+mn-ea"/>
                <a:cs typeface="+mn-cs"/>
              </a:rPr>
              <a:t>El viatge del jo al tu Nédoncelle el fa mitjançant la “reciprocitat de les consciències”. En aquest viatge la categoria </a:t>
            </a:r>
            <a:r>
              <a:rPr lang="ca-ES" sz="1200" kern="1200" dirty="0" err="1" smtClean="0">
                <a:solidFill>
                  <a:schemeClr val="tx1"/>
                </a:solidFill>
                <a:latin typeface="+mn-lt"/>
                <a:ea typeface="+mn-ea"/>
                <a:cs typeface="+mn-cs"/>
              </a:rPr>
              <a:t>trascendental</a:t>
            </a:r>
            <a:r>
              <a:rPr lang="ca-ES" sz="1200" kern="1200" dirty="0" smtClean="0">
                <a:solidFill>
                  <a:schemeClr val="tx1"/>
                </a:solidFill>
                <a:latin typeface="+mn-lt"/>
                <a:ea typeface="+mn-ea"/>
                <a:cs typeface="+mn-cs"/>
              </a:rPr>
              <a:t> es la relació, que revesteix la forma del “nosaltres” units per l’amor. I com la persona no està mai acabada, vol </a:t>
            </a:r>
            <a:r>
              <a:rPr lang="ca-ES" sz="1200" kern="1200" dirty="0" err="1" smtClean="0">
                <a:solidFill>
                  <a:schemeClr val="tx1"/>
                </a:solidFill>
                <a:latin typeface="+mn-lt"/>
                <a:ea typeface="+mn-ea"/>
                <a:cs typeface="+mn-cs"/>
              </a:rPr>
              <a:t>desenvoluparse</a:t>
            </a:r>
            <a:r>
              <a:rPr lang="ca-ES" sz="1200" kern="1200" dirty="0" smtClean="0">
                <a:solidFill>
                  <a:schemeClr val="tx1"/>
                </a:solidFill>
                <a:latin typeface="+mn-lt"/>
                <a:ea typeface="+mn-ea"/>
                <a:cs typeface="+mn-cs"/>
              </a:rPr>
              <a:t> plenament ajudant a ser a un altre jo. Per això </a:t>
            </a:r>
            <a:r>
              <a:rPr lang="ca-ES" sz="1200" kern="1200" dirty="0" err="1" smtClean="0">
                <a:solidFill>
                  <a:schemeClr val="tx1"/>
                </a:solidFill>
                <a:latin typeface="+mn-lt"/>
                <a:ea typeface="+mn-ea"/>
                <a:cs typeface="+mn-cs"/>
              </a:rPr>
              <a:t>Nèdoncelle</a:t>
            </a:r>
            <a:r>
              <a:rPr lang="ca-ES" sz="1200" kern="1200" dirty="0" smtClean="0">
                <a:solidFill>
                  <a:schemeClr val="tx1"/>
                </a:solidFill>
                <a:latin typeface="+mn-lt"/>
                <a:ea typeface="+mn-ea"/>
                <a:cs typeface="+mn-cs"/>
              </a:rPr>
              <a:t> troba la explicació de la consolidació final de les nostres persones en la transcendència divina.</a:t>
            </a:r>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13</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_tradnl" dirty="0" smtClean="0"/>
              <a:t>SOM ESTIMATS PER UN DÈU PERSONAL:</a:t>
            </a:r>
          </a:p>
          <a:p>
            <a:r>
              <a:rPr lang="es-ES_tradnl" dirty="0" smtClean="0"/>
              <a:t>La </a:t>
            </a:r>
            <a:r>
              <a:rPr lang="es-ES_tradnl" dirty="0" err="1" smtClean="0"/>
              <a:t>limitació</a:t>
            </a:r>
            <a:r>
              <a:rPr lang="es-ES_tradnl" dirty="0" smtClean="0"/>
              <a:t>, </a:t>
            </a:r>
            <a:r>
              <a:rPr lang="es-ES_tradnl" dirty="0" err="1" smtClean="0"/>
              <a:t>l’insuficiencia</a:t>
            </a:r>
            <a:r>
              <a:rPr lang="es-ES_tradnl" dirty="0" smtClean="0"/>
              <a:t> i la </a:t>
            </a:r>
            <a:r>
              <a:rPr lang="es-ES_tradnl" dirty="0" err="1" smtClean="0"/>
              <a:t>caducitat</a:t>
            </a:r>
            <a:r>
              <a:rPr lang="es-ES_tradnl" dirty="0" smtClean="0"/>
              <a:t> de les </a:t>
            </a:r>
            <a:r>
              <a:rPr lang="es-ES_tradnl" dirty="0" err="1" smtClean="0"/>
              <a:t>nostres</a:t>
            </a:r>
            <a:r>
              <a:rPr lang="es-ES_tradnl" dirty="0" smtClean="0"/>
              <a:t> </a:t>
            </a:r>
            <a:r>
              <a:rPr lang="es-ES_tradnl" dirty="0" err="1" smtClean="0"/>
              <a:t>relacions</a:t>
            </a:r>
            <a:r>
              <a:rPr lang="es-ES_tradnl" dirty="0" smtClean="0"/>
              <a:t> en </a:t>
            </a:r>
            <a:r>
              <a:rPr lang="es-ES_tradnl" dirty="0" err="1" smtClean="0"/>
              <a:t>front</a:t>
            </a:r>
            <a:r>
              <a:rPr lang="es-ES_tradnl" baseline="0" dirty="0" smtClean="0"/>
              <a:t> de la plenitud de ser a la que </a:t>
            </a:r>
            <a:r>
              <a:rPr lang="es-ES_tradnl" baseline="0" dirty="0" err="1" smtClean="0"/>
              <a:t>estem</a:t>
            </a:r>
            <a:r>
              <a:rPr lang="es-ES_tradnl" baseline="0" dirty="0" smtClean="0"/>
              <a:t> </a:t>
            </a:r>
            <a:r>
              <a:rPr lang="es-ES_tradnl" baseline="0" dirty="0" err="1" smtClean="0"/>
              <a:t>cridats</a:t>
            </a:r>
            <a:r>
              <a:rPr lang="es-ES_tradnl" baseline="0" dirty="0" smtClean="0"/>
              <a:t> no </a:t>
            </a:r>
            <a:r>
              <a:rPr lang="es-ES_tradnl" baseline="0" dirty="0" err="1" smtClean="0"/>
              <a:t>troba</a:t>
            </a:r>
            <a:r>
              <a:rPr lang="es-ES_tradnl" baseline="0" dirty="0" smtClean="0"/>
              <a:t> </a:t>
            </a:r>
            <a:r>
              <a:rPr lang="es-ES_tradnl" baseline="0" dirty="0" err="1" smtClean="0"/>
              <a:t>justificació</a:t>
            </a:r>
            <a:r>
              <a:rPr lang="es-ES_tradnl" baseline="0" dirty="0" smtClean="0"/>
              <a:t> mes que en </a:t>
            </a:r>
            <a:r>
              <a:rPr lang="es-ES_tradnl" baseline="0" dirty="0" err="1" smtClean="0"/>
              <a:t>l’existència</a:t>
            </a:r>
            <a:r>
              <a:rPr lang="es-ES_tradnl" baseline="0" dirty="0" smtClean="0"/>
              <a:t> </a:t>
            </a:r>
            <a:r>
              <a:rPr lang="es-ES_tradnl" baseline="0" dirty="0" err="1" smtClean="0"/>
              <a:t>d’aquest</a:t>
            </a:r>
            <a:r>
              <a:rPr lang="es-ES_tradnl" baseline="0" dirty="0" smtClean="0"/>
              <a:t> Tu </a:t>
            </a:r>
            <a:r>
              <a:rPr lang="es-ES_tradnl" baseline="0" dirty="0" err="1" smtClean="0"/>
              <a:t>diví</a:t>
            </a:r>
            <a:r>
              <a:rPr lang="es-ES_tradnl" baseline="0" dirty="0" smtClean="0"/>
              <a:t> que crea per amor a les persones i </a:t>
            </a:r>
            <a:r>
              <a:rPr lang="es-ES_tradnl" baseline="0" dirty="0" err="1" smtClean="0"/>
              <a:t>està</a:t>
            </a:r>
            <a:r>
              <a:rPr lang="es-ES_tradnl" baseline="0" dirty="0" smtClean="0"/>
              <a:t> </a:t>
            </a:r>
            <a:r>
              <a:rPr lang="es-ES_tradnl" baseline="0" dirty="0" err="1" smtClean="0"/>
              <a:t>decidit</a:t>
            </a:r>
            <a:r>
              <a:rPr lang="es-ES_tradnl" baseline="0" dirty="0" smtClean="0"/>
              <a:t> a promocionar-les </a:t>
            </a:r>
            <a:r>
              <a:rPr lang="es-ES_tradnl" baseline="0" dirty="0" err="1" smtClean="0"/>
              <a:t>perque</a:t>
            </a:r>
            <a:r>
              <a:rPr lang="es-ES_tradnl" baseline="0" dirty="0" smtClean="0"/>
              <a:t> </a:t>
            </a:r>
            <a:r>
              <a:rPr lang="es-ES_tradnl" baseline="0" dirty="0" err="1" smtClean="0"/>
              <a:t>arribin</a:t>
            </a:r>
            <a:r>
              <a:rPr lang="es-ES_tradnl" baseline="0" dirty="0" smtClean="0"/>
              <a:t> a la </a:t>
            </a:r>
            <a:r>
              <a:rPr lang="es-ES_tradnl" baseline="0" dirty="0" err="1" smtClean="0"/>
              <a:t>seva</a:t>
            </a:r>
            <a:r>
              <a:rPr lang="es-ES_tradnl" baseline="0" dirty="0" smtClean="0"/>
              <a:t> </a:t>
            </a:r>
            <a:r>
              <a:rPr lang="es-ES_tradnl" baseline="0" dirty="0" err="1" smtClean="0"/>
              <a:t>perfecció</a:t>
            </a:r>
            <a:r>
              <a:rPr lang="es-ES_tradnl" baseline="0" dirty="0" smtClean="0"/>
              <a:t>.</a:t>
            </a:r>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15</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sz="1200" kern="1200" dirty="0" smtClean="0">
                <a:solidFill>
                  <a:schemeClr val="tx1"/>
                </a:solidFill>
                <a:latin typeface="+mn-lt"/>
                <a:ea typeface="+mn-ea"/>
                <a:cs typeface="+mn-cs"/>
              </a:rPr>
              <a:t>La consciència te un destí transcendent. Si be existeix un col·legi metafísic dels esperits en Déu, la nostra universalitat eterna no està completament realitzada. Si un germen de comunió total és inseparable de la condició personal, cada persona esta eternament dedicada a desenvolupar-se lliurament i a inaugurar aquestes interaccions mundanes. </a:t>
            </a:r>
            <a:endParaRPr lang="es-ES" sz="1200" kern="1200" dirty="0" smtClean="0">
              <a:solidFill>
                <a:schemeClr val="tx1"/>
              </a:solidFill>
              <a:latin typeface="+mn-lt"/>
              <a:ea typeface="+mn-ea"/>
              <a:cs typeface="+mn-cs"/>
            </a:endParaRPr>
          </a:p>
          <a:p>
            <a:r>
              <a:rPr lang="ca-ES" sz="1200" kern="1200" dirty="0" smtClean="0">
                <a:solidFill>
                  <a:schemeClr val="tx1"/>
                </a:solidFill>
                <a:latin typeface="+mn-lt"/>
                <a:ea typeface="+mn-ea"/>
                <a:cs typeface="+mn-cs"/>
              </a:rPr>
              <a:t>És el mateix Déu qui ens dona una identitat i qui fixa eternament la seva </a:t>
            </a:r>
            <a:r>
              <a:rPr lang="ca-ES" sz="1200" kern="1200" dirty="0" err="1" smtClean="0">
                <a:solidFill>
                  <a:schemeClr val="tx1"/>
                </a:solidFill>
                <a:latin typeface="+mn-lt"/>
                <a:ea typeface="+mn-ea"/>
                <a:cs typeface="+mn-cs"/>
              </a:rPr>
              <a:t>esencia</a:t>
            </a:r>
            <a:r>
              <a:rPr lang="ca-ES" sz="1200" kern="1200" dirty="0" smtClean="0">
                <a:solidFill>
                  <a:schemeClr val="tx1"/>
                </a:solidFill>
                <a:latin typeface="+mn-lt"/>
                <a:ea typeface="+mn-ea"/>
                <a:cs typeface="+mn-cs"/>
              </a:rPr>
              <a:t>. Llavors, diu Nédoncelle, “ja no hi ha diferència absoluta entre el jo ideal o </a:t>
            </a:r>
            <a:r>
              <a:rPr lang="ca-ES" sz="1200" kern="1200" dirty="0" err="1" smtClean="0">
                <a:solidFill>
                  <a:schemeClr val="tx1"/>
                </a:solidFill>
                <a:latin typeface="+mn-lt"/>
                <a:ea typeface="+mn-ea"/>
                <a:cs typeface="+mn-cs"/>
              </a:rPr>
              <a:t>super</a:t>
            </a:r>
            <a:r>
              <a:rPr lang="ca-ES" sz="1200" kern="1200" dirty="0" smtClean="0">
                <a:solidFill>
                  <a:schemeClr val="tx1"/>
                </a:solidFill>
                <a:latin typeface="+mn-lt"/>
                <a:ea typeface="+mn-ea"/>
                <a:cs typeface="+mn-cs"/>
              </a:rPr>
              <a:t>- jo i el tu diví; son l’aspecte irreemplaçable i total que Déu ha volgut donar-nos d’una manera especial Ell mateix, que ens ha creat”</a:t>
            </a:r>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16</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sz="1200" kern="1200" dirty="0" smtClean="0">
                <a:solidFill>
                  <a:schemeClr val="tx1"/>
                </a:solidFill>
                <a:latin typeface="+mn-lt"/>
                <a:ea typeface="+mn-ea"/>
                <a:cs typeface="+mn-cs"/>
              </a:rPr>
              <a:t>No tenim que pensar a Déu com un arquitecte o un </a:t>
            </a:r>
            <a:r>
              <a:rPr lang="ca-ES" sz="1200" kern="1200" dirty="0" err="1" smtClean="0">
                <a:solidFill>
                  <a:schemeClr val="tx1"/>
                </a:solidFill>
                <a:latin typeface="+mn-lt"/>
                <a:ea typeface="+mn-ea"/>
                <a:cs typeface="+mn-cs"/>
              </a:rPr>
              <a:t>relotger</a:t>
            </a:r>
            <a:r>
              <a:rPr lang="ca-ES" sz="1200" kern="1200" dirty="0" smtClean="0">
                <a:solidFill>
                  <a:schemeClr val="tx1"/>
                </a:solidFill>
                <a:latin typeface="+mn-lt"/>
                <a:ea typeface="+mn-ea"/>
                <a:cs typeface="+mn-cs"/>
              </a:rPr>
              <a:t>, dons el fi que persegueix no és exterior a Ell. Per a la causalitat mecànica, la causa i l’efecte son coses. Per a la causalitat personal, la persona modifica les coses, dons fa referència a la voluntat divina.</a:t>
            </a:r>
            <a:endParaRPr lang="es-ES" sz="1200" kern="1200" dirty="0" smtClean="0">
              <a:solidFill>
                <a:schemeClr val="tx1"/>
              </a:solidFill>
              <a:latin typeface="+mn-lt"/>
              <a:ea typeface="+mn-ea"/>
              <a:cs typeface="+mn-cs"/>
            </a:endParaRPr>
          </a:p>
          <a:p>
            <a:r>
              <a:rPr lang="ca-ES" sz="1200" kern="1200" dirty="0" smtClean="0">
                <a:solidFill>
                  <a:schemeClr val="tx1"/>
                </a:solidFill>
                <a:latin typeface="+mn-lt"/>
                <a:ea typeface="+mn-ea"/>
                <a:cs typeface="+mn-cs"/>
              </a:rPr>
              <a:t>Per això ens recorda Nédoncelle que “anem de nosaltres a la natura, i aquesta només ens és </a:t>
            </a:r>
            <a:r>
              <a:rPr lang="ca-ES" sz="1200" kern="1200" dirty="0" err="1" smtClean="0">
                <a:solidFill>
                  <a:schemeClr val="tx1"/>
                </a:solidFill>
                <a:latin typeface="+mn-lt"/>
                <a:ea typeface="+mn-ea"/>
                <a:cs typeface="+mn-cs"/>
              </a:rPr>
              <a:t>accesible</a:t>
            </a:r>
            <a:r>
              <a:rPr lang="ca-ES" sz="1200" kern="1200" dirty="0" smtClean="0">
                <a:solidFill>
                  <a:schemeClr val="tx1"/>
                </a:solidFill>
                <a:latin typeface="+mn-lt"/>
                <a:ea typeface="+mn-ea"/>
                <a:cs typeface="+mn-cs"/>
              </a:rPr>
              <a:t> en la relació amb Déu, en l’acte de convertir-la a Ell. Sabem que </a:t>
            </a:r>
            <a:r>
              <a:rPr lang="ca-ES" sz="1200" kern="1200" dirty="0" err="1" smtClean="0">
                <a:solidFill>
                  <a:schemeClr val="tx1"/>
                </a:solidFill>
                <a:latin typeface="+mn-lt"/>
                <a:ea typeface="+mn-ea"/>
                <a:cs typeface="+mn-cs"/>
              </a:rPr>
              <a:t>depen</a:t>
            </a:r>
            <a:r>
              <a:rPr lang="ca-ES" sz="1200" kern="1200" dirty="0" smtClean="0">
                <a:solidFill>
                  <a:schemeClr val="tx1"/>
                </a:solidFill>
                <a:latin typeface="+mn-lt"/>
                <a:ea typeface="+mn-ea"/>
                <a:cs typeface="+mn-cs"/>
              </a:rPr>
              <a:t> realment de Déu, en la mida que deixem que la crida de Déu descendeixi damunt d’ella i la reprengui. Llavors gemeix i canta al </a:t>
            </a:r>
            <a:r>
              <a:rPr lang="ca-ES" sz="1200" kern="1200" dirty="0" err="1" smtClean="0">
                <a:solidFill>
                  <a:schemeClr val="tx1"/>
                </a:solidFill>
                <a:latin typeface="+mn-lt"/>
                <a:ea typeface="+mn-ea"/>
                <a:cs typeface="+mn-cs"/>
              </a:rPr>
              <a:t>Totpoderos</a:t>
            </a:r>
            <a:r>
              <a:rPr lang="ca-ES" sz="1200" kern="1200" dirty="0" smtClean="0">
                <a:solidFill>
                  <a:schemeClr val="tx1"/>
                </a:solidFill>
                <a:latin typeface="+mn-lt"/>
                <a:ea typeface="+mn-ea"/>
                <a:cs typeface="+mn-cs"/>
              </a:rPr>
              <a:t>”</a:t>
            </a:r>
            <a:r>
              <a:rPr lang="es-ES" dirty="0" smtClean="0"/>
              <a:t> </a:t>
            </a:r>
            <a:r>
              <a:rPr lang="es-ES" sz="1200" u="sng" kern="1200" dirty="0" smtClean="0">
                <a:solidFill>
                  <a:schemeClr val="tx1"/>
                </a:solidFill>
                <a:latin typeface="+mn-lt"/>
                <a:ea typeface="+mn-ea"/>
                <a:cs typeface="+mn-cs"/>
                <a:hlinkClick r:id="" action="ppaction://hlinkfile"/>
              </a:rPr>
              <a:t>1</a:t>
            </a:r>
            <a:r>
              <a:rPr lang="en-US" sz="1200" i="1" kern="1200" dirty="0" smtClean="0">
                <a:solidFill>
                  <a:schemeClr val="tx1"/>
                </a:solidFill>
                <a:latin typeface="+mn-lt"/>
                <a:ea typeface="+mn-ea"/>
                <a:cs typeface="+mn-cs"/>
              </a:rPr>
              <a:t> Ibid.</a:t>
            </a:r>
            <a:r>
              <a:rPr lang="en-US" sz="1200" kern="1200" dirty="0" smtClean="0">
                <a:solidFill>
                  <a:schemeClr val="tx1"/>
                </a:solidFill>
                <a:latin typeface="+mn-lt"/>
                <a:ea typeface="+mn-ea"/>
                <a:cs typeface="+mn-cs"/>
              </a:rPr>
              <a:t>, 266.</a:t>
            </a:r>
            <a:endParaRPr lang="es-ES" sz="1200" kern="1200" dirty="0" smtClean="0">
              <a:solidFill>
                <a:schemeClr val="tx1"/>
              </a:solidFill>
              <a:latin typeface="+mn-lt"/>
              <a:ea typeface="+mn-ea"/>
              <a:cs typeface="+mn-cs"/>
            </a:endParaRPr>
          </a:p>
          <a:p>
            <a:r>
              <a:rPr lang="ca-ES" sz="1200" kern="1200" dirty="0" smtClean="0">
                <a:solidFill>
                  <a:schemeClr val="tx1"/>
                </a:solidFill>
                <a:latin typeface="+mn-lt"/>
                <a:ea typeface="+mn-ea"/>
                <a:cs typeface="+mn-cs"/>
              </a:rPr>
              <a:t> </a:t>
            </a:r>
            <a:endParaRPr lang="es-ES" sz="1200" kern="1200" dirty="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17</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sz="1200" kern="1200" dirty="0" smtClean="0">
                <a:solidFill>
                  <a:schemeClr val="tx1"/>
                </a:solidFill>
                <a:latin typeface="+mn-lt"/>
                <a:ea typeface="+mn-ea"/>
                <a:cs typeface="+mn-cs"/>
              </a:rPr>
              <a:t>En la societat actual hem de introduir la cultura del amor, la civilització de la persona, la convivència i la compenetració dels esperits per l’amor. S’han de crear estructures lleis o models antropològics i econòmics propis de l’existència interpersonal i no de la competitiva. </a:t>
            </a:r>
            <a:r>
              <a:rPr lang="ca-ES" sz="1200" kern="1200" dirty="0" err="1" smtClean="0">
                <a:solidFill>
                  <a:schemeClr val="tx1"/>
                </a:solidFill>
                <a:latin typeface="+mn-lt"/>
                <a:ea typeface="+mn-ea"/>
                <a:cs typeface="+mn-cs"/>
              </a:rPr>
              <a:t>Nèdoncelle</a:t>
            </a:r>
            <a:r>
              <a:rPr lang="ca-ES" sz="1200" kern="1200" dirty="0" smtClean="0">
                <a:solidFill>
                  <a:schemeClr val="tx1"/>
                </a:solidFill>
                <a:latin typeface="+mn-lt"/>
                <a:ea typeface="+mn-ea"/>
                <a:cs typeface="+mn-cs"/>
              </a:rPr>
              <a:t> ens recorda que “la persona està sempre per damunt i més enllà de la societat natural. No te mai com a meta aquesta societat. Però es serveix de la civilització com a un medi per fer néixer nous valors on es puguin expressar els seus actes comunitaris. Quan, a mes d’una obra del jo en la societat fa acte de presència l’obra amant d’un ‘nosaltres’ llavors el que s’ha dit del valor suprem de la consciència és encara més verdader: l’amor, de sobta, dona a la societat més del que rep e intenta penetrar-la en benefici de les persones”.</a:t>
            </a:r>
            <a:endParaRPr lang="es-ES"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M. NÉDONCELLE, </a:t>
            </a:r>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18</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a-ES" sz="1200" kern="1200" dirty="0" smtClean="0">
                <a:solidFill>
                  <a:schemeClr val="tx1"/>
                </a:solidFill>
                <a:latin typeface="+mn-lt"/>
                <a:ea typeface="+mn-ea"/>
                <a:cs typeface="+mn-cs"/>
              </a:rPr>
              <a:t>La Bellesa podria ser un altre nom de Déu. Els valor últims com la bellesa, la veritat i la bondat son </a:t>
            </a:r>
            <a:r>
              <a:rPr lang="ca-ES" sz="1200" kern="1200" dirty="0" err="1" smtClean="0">
                <a:solidFill>
                  <a:schemeClr val="tx1"/>
                </a:solidFill>
                <a:latin typeface="+mn-lt"/>
                <a:ea typeface="+mn-ea"/>
                <a:cs typeface="+mn-cs"/>
              </a:rPr>
              <a:t>sobrenaturalesa</a:t>
            </a:r>
            <a:r>
              <a:rPr lang="ca-ES" sz="1200" kern="1200" dirty="0" smtClean="0">
                <a:solidFill>
                  <a:schemeClr val="tx1"/>
                </a:solidFill>
                <a:latin typeface="+mn-lt"/>
                <a:ea typeface="+mn-ea"/>
                <a:cs typeface="+mn-cs"/>
              </a:rPr>
              <a:t>. La bellesa és la divinitat envoltada d’un vel. La percepció estètica és incompleta dons és consciencia de Déu però no és la consciència de Déu en nosaltres. La bellesa ens deixa solitaris enfront de Déu. La veritat és un aspecte de la bellesa. És una forma més estricte que el art i on és mes fàcil posar-se d’acord enfront de l’impersonal. Tota la ciència teòrica conclou en art i tot ofici tindria que ser un art. </a:t>
            </a:r>
            <a:endParaRPr lang="es-ES" sz="1200" kern="1200" dirty="0" smtClean="0">
              <a:solidFill>
                <a:schemeClr val="tx1"/>
              </a:solidFill>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19</a:t>
            </a:fld>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sz="1200" kern="1200" dirty="0" smtClean="0">
                <a:solidFill>
                  <a:schemeClr val="tx1"/>
                </a:solidFill>
                <a:latin typeface="+mn-lt"/>
                <a:ea typeface="+mn-ea"/>
                <a:cs typeface="+mn-cs"/>
              </a:rPr>
              <a:t>La bondat és la bellesa de la conducta. Només tenim consciència del be quan comencem a fer-lo. Es tracta d’escoltar la consciència per actuar adequadament. La bondat ens acosta a Déu d’una manera més penetrant i aquest camí culmina amb la vida mística, en l’adoració i en l’acció de gràcies dirigides a Déu intuït en la nostre essència inicial.</a:t>
            </a:r>
            <a:endParaRPr lang="es-ES" sz="1200" kern="1200" dirty="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20</a:t>
            </a:fld>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sz="1200" kern="1200" dirty="0" smtClean="0">
                <a:solidFill>
                  <a:schemeClr val="tx1"/>
                </a:solidFill>
                <a:latin typeface="+mn-lt"/>
                <a:ea typeface="+mn-ea"/>
                <a:cs typeface="+mn-cs"/>
              </a:rPr>
              <a:t>La persona no és només un ser en el temps, como ho son les coses, sinó un ser històric, amb una mirada fixa en el passat i una altre </a:t>
            </a:r>
            <a:r>
              <a:rPr lang="ca-ES" sz="1200" kern="1200" dirty="0" err="1" smtClean="0">
                <a:solidFill>
                  <a:schemeClr val="tx1"/>
                </a:solidFill>
                <a:latin typeface="+mn-lt"/>
                <a:ea typeface="+mn-ea"/>
                <a:cs typeface="+mn-cs"/>
              </a:rPr>
              <a:t>anticipadora</a:t>
            </a:r>
            <a:r>
              <a:rPr lang="ca-ES" sz="1200" kern="1200" dirty="0" smtClean="0">
                <a:solidFill>
                  <a:schemeClr val="tx1"/>
                </a:solidFill>
                <a:latin typeface="+mn-lt"/>
                <a:ea typeface="+mn-ea"/>
                <a:cs typeface="+mn-cs"/>
              </a:rPr>
              <a:t> del futur. Memòria i projecta son constitutius de l’existència humana. Sense memòria es poden perdre les arrels i sense projecte moren les esperances i les il·lusions. Només demanem perdó en el present del que presenti’m fer millor en el futur.</a:t>
            </a:r>
            <a:endParaRPr lang="es-ES" sz="1200" kern="1200" dirty="0" smtClean="0">
              <a:solidFill>
                <a:schemeClr val="tx1"/>
              </a:solidFill>
              <a:latin typeface="+mn-lt"/>
              <a:ea typeface="+mn-ea"/>
              <a:cs typeface="+mn-cs"/>
            </a:endParaRPr>
          </a:p>
          <a:p>
            <a:r>
              <a:rPr lang="ca-ES" sz="1200" kern="1200" dirty="0" smtClean="0">
                <a:solidFill>
                  <a:schemeClr val="tx1"/>
                </a:solidFill>
                <a:latin typeface="+mn-lt"/>
                <a:ea typeface="+mn-ea"/>
                <a:cs typeface="+mn-cs"/>
              </a:rPr>
              <a:t>No tenim consciencia de la nostre vocació existencial d’un cop per sempre. L’hem d’anar discernint a cada moment. La persona te distintes vocacions, si be </a:t>
            </a:r>
            <a:r>
              <a:rPr lang="ca-ES" sz="1200" kern="1200" dirty="0" err="1" smtClean="0">
                <a:solidFill>
                  <a:schemeClr val="tx1"/>
                </a:solidFill>
                <a:latin typeface="+mn-lt"/>
                <a:ea typeface="+mn-ea"/>
                <a:cs typeface="+mn-cs"/>
              </a:rPr>
              <a:t>ubna</a:t>
            </a:r>
            <a:r>
              <a:rPr lang="ca-ES" sz="1200" kern="1200" dirty="0" smtClean="0">
                <a:solidFill>
                  <a:schemeClr val="tx1"/>
                </a:solidFill>
                <a:latin typeface="+mn-lt"/>
                <a:ea typeface="+mn-ea"/>
                <a:cs typeface="+mn-cs"/>
              </a:rPr>
              <a:t> sobresurt de les altres. Però la nostre principal vocació es ser persona, es a dir ser sants.</a:t>
            </a:r>
            <a:endParaRPr lang="es-ES" sz="1200" kern="1200" dirty="0" smtClean="0">
              <a:solidFill>
                <a:schemeClr val="tx1"/>
              </a:solidFill>
              <a:latin typeface="+mn-lt"/>
              <a:ea typeface="+mn-ea"/>
              <a:cs typeface="+mn-cs"/>
            </a:endParaRPr>
          </a:p>
          <a:p>
            <a:r>
              <a:rPr lang="ca-ES" sz="1200" kern="1200" dirty="0" smtClean="0">
                <a:solidFill>
                  <a:schemeClr val="tx1"/>
                </a:solidFill>
                <a:latin typeface="+mn-lt"/>
                <a:ea typeface="+mn-ea"/>
                <a:cs typeface="+mn-cs"/>
              </a:rPr>
              <a:t> </a:t>
            </a:r>
            <a:endParaRPr lang="es-ES" sz="1200" kern="1200" dirty="0" smtClean="0">
              <a:solidFill>
                <a:schemeClr val="tx1"/>
              </a:solidFill>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21</a:t>
            </a:fld>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ca-ES" dirty="0" smtClean="0"/>
              <a:t>En aquest llibre trobareu a la primera part una biografia </a:t>
            </a:r>
            <a:r>
              <a:rPr lang="ca-ES" dirty="0" err="1" smtClean="0"/>
              <a:t>intel.lectual</a:t>
            </a:r>
            <a:r>
              <a:rPr lang="ca-ES" dirty="0" smtClean="0"/>
              <a:t> i el concepte de filosofia que te M. </a:t>
            </a:r>
            <a:r>
              <a:rPr lang="ca-ES" dirty="0" err="1" smtClean="0"/>
              <a:t>Nédioncelle</a:t>
            </a:r>
            <a:r>
              <a:rPr lang="ca-ES" dirty="0" smtClean="0"/>
              <a:t>;</a:t>
            </a:r>
            <a:r>
              <a:rPr lang="ca-ES" baseline="0" dirty="0" smtClean="0"/>
              <a:t> i a la segona part les implicacions de ser la </a:t>
            </a:r>
            <a:r>
              <a:rPr lang="ca-ES" baseline="0" dirty="0" err="1" smtClean="0"/>
              <a:t>pwersona</a:t>
            </a:r>
            <a:r>
              <a:rPr lang="ca-ES" baseline="0" dirty="0" smtClean="0"/>
              <a:t> un ser en relació: a) La persona com a vocació; b) la persona </a:t>
            </a:r>
            <a:r>
              <a:rPr lang="ca-ES" baseline="0" dirty="0" err="1" smtClean="0"/>
              <a:t>copm</a:t>
            </a:r>
            <a:r>
              <a:rPr lang="ca-ES" baseline="0" dirty="0" smtClean="0"/>
              <a:t> a diàleg; i c) la persona </a:t>
            </a:r>
            <a:r>
              <a:rPr lang="ca-ES" baseline="0" dirty="0" err="1" smtClean="0"/>
              <a:t>copm</a:t>
            </a:r>
            <a:r>
              <a:rPr lang="ca-ES" baseline="0" dirty="0" smtClean="0"/>
              <a:t> a vocació.</a:t>
            </a:r>
            <a:endParaRPr lang="es-ES" dirty="0"/>
          </a:p>
        </p:txBody>
      </p:sp>
      <p:sp>
        <p:nvSpPr>
          <p:cNvPr id="4" name="3 Marcador de número de diapositiva"/>
          <p:cNvSpPr>
            <a:spLocks noGrp="1"/>
          </p:cNvSpPr>
          <p:nvPr>
            <p:ph type="sldNum" sz="quarter" idx="10"/>
          </p:nvPr>
        </p:nvSpPr>
        <p:spPr/>
        <p:txBody>
          <a:bodyPr/>
          <a:lstStyle/>
          <a:p>
            <a:fld id="{FE5C59B7-9DDB-40FC-A832-D224CCE143C8}" type="slidenum">
              <a:rPr lang="es-ES" smtClean="0"/>
              <a:pPr/>
              <a:t>22</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Redondear rectángulo de esquina diagonal"/>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Título"/>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0" name="9 Marcador de fecha"/>
          <p:cNvSpPr>
            <a:spLocks noGrp="1"/>
          </p:cNvSpPr>
          <p:nvPr>
            <p:ph type="dt" sz="half" idx="10"/>
          </p:nvPr>
        </p:nvSpPr>
        <p:spPr>
          <a:xfrm>
            <a:off x="5562600" y="6509004"/>
            <a:ext cx="3002280" cy="274320"/>
          </a:xfrm>
        </p:spPr>
        <p:txBody>
          <a:bodyPr vert="horz" rtlCol="0"/>
          <a:lstStyle>
            <a:extLst/>
          </a:lstStyle>
          <a:p>
            <a:fld id="{041E4427-2341-4179-A9EC-9A6884338947}" type="datetimeFigureOut">
              <a:rPr lang="es-ES" smtClean="0"/>
              <a:pPr/>
              <a:t>12/05/2014</a:t>
            </a:fld>
            <a:endParaRPr lang="es-ES"/>
          </a:p>
        </p:txBody>
      </p:sp>
      <p:sp>
        <p:nvSpPr>
          <p:cNvPr id="11" name="10 Marcador de número de diapositiva"/>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DD49BB3-42C9-4B47-A941-2F36754D466D}" type="slidenum">
              <a:rPr lang="es-ES" smtClean="0"/>
              <a:pPr/>
              <a:t>‹Nº›</a:t>
            </a:fld>
            <a:endParaRPr lang="es-ES"/>
          </a:p>
        </p:txBody>
      </p:sp>
      <p:sp>
        <p:nvSpPr>
          <p:cNvPr id="12" name="11 Marcador de pie de página"/>
          <p:cNvSpPr>
            <a:spLocks noGrp="1"/>
          </p:cNvSpPr>
          <p:nvPr>
            <p:ph type="ftr" sz="quarter" idx="12"/>
          </p:nvPr>
        </p:nvSpPr>
        <p:spPr>
          <a:xfrm>
            <a:off x="1600200" y="6509004"/>
            <a:ext cx="3907464" cy="274320"/>
          </a:xfrm>
        </p:spPr>
        <p:txBody>
          <a:bodyPr vert="horz" rtlCol="0"/>
          <a:lstStyle>
            <a:extLst/>
          </a:lstStyle>
          <a:p>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6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41E4427-2341-4179-A9EC-9A6884338947}" type="datetimeFigureOut">
              <a:rPr lang="es-ES" smtClean="0"/>
              <a:pPr/>
              <a:t>12/05/2014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8DD49BB3-42C9-4B47-A941-2F36754D466D}"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7" name="6 Rectángulo"/>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8" name="7 Marcador de fecha"/>
          <p:cNvSpPr>
            <a:spLocks noGrp="1"/>
          </p:cNvSpPr>
          <p:nvPr>
            <p:ph type="dt" sz="half" idx="10"/>
          </p:nvPr>
        </p:nvSpPr>
        <p:spPr>
          <a:xfrm>
            <a:off x="5562600" y="6513670"/>
            <a:ext cx="3002280" cy="274320"/>
          </a:xfrm>
        </p:spPr>
        <p:txBody>
          <a:bodyPr vert="horz" rtlCol="0"/>
          <a:lstStyle>
            <a:extLst/>
          </a:lstStyle>
          <a:p>
            <a:fld id="{041E4427-2341-4179-A9EC-9A6884338947}" type="datetimeFigureOut">
              <a:rPr lang="es-ES" smtClean="0"/>
              <a:pPr/>
              <a:t>12/05/2014</a:t>
            </a:fld>
            <a:endParaRPr lang="es-ES"/>
          </a:p>
        </p:txBody>
      </p:sp>
      <p:sp>
        <p:nvSpPr>
          <p:cNvPr id="9" name="8 Marcador de número de diapositiva"/>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DD49BB3-42C9-4B47-A941-2F36754D466D}" type="slidenum">
              <a:rPr lang="es-ES" smtClean="0"/>
              <a:pPr/>
              <a:t>‹Nº›</a:t>
            </a:fld>
            <a:endParaRPr lang="es-ES"/>
          </a:p>
        </p:txBody>
      </p:sp>
      <p:sp>
        <p:nvSpPr>
          <p:cNvPr id="10" name="9 Marcador de pie de página"/>
          <p:cNvSpPr>
            <a:spLocks noGrp="1"/>
          </p:cNvSpPr>
          <p:nvPr>
            <p:ph type="ftr" sz="quarter" idx="12"/>
          </p:nvPr>
        </p:nvSpPr>
        <p:spPr>
          <a:xfrm>
            <a:off x="1600200" y="6513670"/>
            <a:ext cx="3907464" cy="274320"/>
          </a:xfrm>
        </p:spPr>
        <p:txBody>
          <a:bodyPr vert="horz" rtlCol="0"/>
          <a:lstStyle>
            <a:extLst/>
          </a:lstStyle>
          <a:p>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041E4427-2341-4179-A9EC-9A6884338947}" type="datetimeFigureOut">
              <a:rPr lang="es-ES" smtClean="0"/>
              <a:pPr/>
              <a:t>12/05/2014</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a:xfrm>
            <a:off x="8641080" y="6514568"/>
            <a:ext cx="464288" cy="274320"/>
          </a:xfrm>
        </p:spPr>
        <p:txBody>
          <a:bodyPr/>
          <a:lstStyle>
            <a:extLst/>
          </a:lstStyle>
          <a:p>
            <a:fld id="{8DD49BB3-42C9-4B47-A941-2F36754D466D}" type="slidenum">
              <a:rPr lang="es-ES" smtClean="0"/>
              <a:pPr/>
              <a:t>‹Nº›</a:t>
            </a:fld>
            <a:endParaRPr lang="es-ES"/>
          </a:p>
        </p:txBody>
      </p:sp>
      <p:sp>
        <p:nvSpPr>
          <p:cNvPr id="10" name="9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9 Rectángulo"/>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10 Rectángulo"/>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1 Título"/>
          <p:cNvSpPr>
            <a:spLocks noGrp="1"/>
          </p:cNvSpPr>
          <p:nvPr>
            <p:ph type="title"/>
          </p:nvPr>
        </p:nvSpPr>
        <p:spPr>
          <a:xfrm>
            <a:off x="457200" y="251948"/>
            <a:ext cx="8229600" cy="1143000"/>
          </a:xfrm>
        </p:spPr>
        <p:txBody>
          <a:bodyPr anchor="b"/>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041E4427-2341-4179-A9EC-9A6884338947}" type="datetimeFigureOut">
              <a:rPr lang="es-ES" smtClean="0"/>
              <a:pPr/>
              <a:t>12/05/2014</a:t>
            </a:fld>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a:xfrm>
            <a:off x="8641080" y="6514568"/>
            <a:ext cx="464288" cy="274320"/>
          </a:xfrm>
        </p:spPr>
        <p:txBody>
          <a:bodyPr/>
          <a:lstStyle>
            <a:extLst/>
          </a:lstStyle>
          <a:p>
            <a:fld id="{8DD49BB3-42C9-4B47-A941-2F36754D466D}"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53218"/>
            <a:ext cx="8229600" cy="1143000"/>
          </a:xfrm>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041E4427-2341-4179-A9EC-9A6884338947}" type="datetimeFigureOut">
              <a:rPr lang="es-ES" smtClean="0"/>
              <a:pPr/>
              <a:t>12/05/2014</a:t>
            </a:fld>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8DD49BB3-42C9-4B47-A941-2F36754D466D}" type="slidenum">
              <a:rPr lang="es-ES" smtClean="0"/>
              <a:pPr/>
              <a:t>‹Nº›</a:t>
            </a:fld>
            <a:endParaRPr lang="es-ES"/>
          </a:p>
        </p:txBody>
      </p:sp>
      <p:sp>
        <p:nvSpPr>
          <p:cNvPr id="7" name="6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041E4427-2341-4179-A9EC-9A6884338947}" type="datetimeFigureOut">
              <a:rPr lang="es-ES" smtClean="0"/>
              <a:pPr/>
              <a:t>12/05/2014</a:t>
            </a:fld>
            <a:endParaRPr lang="es-ES"/>
          </a:p>
        </p:txBody>
      </p:sp>
      <p:sp>
        <p:nvSpPr>
          <p:cNvPr id="3" name="2 Marcador de pie de página"/>
          <p:cNvSpPr>
            <a:spLocks noGrp="1"/>
          </p:cNvSpPr>
          <p:nvPr>
            <p:ph type="ftr" sz="quarter" idx="11"/>
          </p:nvPr>
        </p:nvSpPr>
        <p:spPr/>
        <p:txBody>
          <a:bodyPr/>
          <a:lstStyle>
            <a:extLst/>
          </a:lstStyle>
          <a:p>
            <a:endParaRPr lang="es-ES"/>
          </a:p>
        </p:txBody>
      </p:sp>
      <p:sp>
        <p:nvSpPr>
          <p:cNvPr id="4" name="3 Marcador de número de diapositiva"/>
          <p:cNvSpPr>
            <a:spLocks noGrp="1"/>
          </p:cNvSpPr>
          <p:nvPr>
            <p:ph type="sldNum" sz="quarter" idx="12"/>
          </p:nvPr>
        </p:nvSpPr>
        <p:spPr/>
        <p:txBody>
          <a:bodyPr/>
          <a:lstStyle>
            <a:extLst/>
          </a:lstStyle>
          <a:p>
            <a:fld id="{8DD49BB3-42C9-4B47-A941-2F36754D466D}"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2"/>
      </p:bgRef>
    </p:bg>
    <p:spTree>
      <p:nvGrpSpPr>
        <p:cNvPr id="1" name=""/>
        <p:cNvGrpSpPr/>
        <p:nvPr/>
      </p:nvGrpSpPr>
      <p:grpSpPr>
        <a:xfrm>
          <a:off x="0" y="0"/>
          <a:ext cx="0" cy="0"/>
          <a:chOff x="0" y="0"/>
          <a:chExt cx="0" cy="0"/>
        </a:xfrm>
      </p:grpSpPr>
      <p:sp>
        <p:nvSpPr>
          <p:cNvPr id="8" name="7 Rectángulo"/>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963136" y="304800"/>
            <a:ext cx="3931920" cy="762000"/>
          </a:xfrm>
        </p:spPr>
        <p:txBody>
          <a:bodyPr anchor="b"/>
          <a:lstStyle>
            <a:lvl1pPr marL="0" algn="r">
              <a:buNone/>
              <a:defRPr sz="2000"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9" name="8 Marcador de fecha"/>
          <p:cNvSpPr>
            <a:spLocks noGrp="1"/>
          </p:cNvSpPr>
          <p:nvPr>
            <p:ph type="dt" sz="half" idx="10"/>
          </p:nvPr>
        </p:nvSpPr>
        <p:spPr>
          <a:xfrm>
            <a:off x="5562600" y="6513670"/>
            <a:ext cx="3002280" cy="274320"/>
          </a:xfrm>
        </p:spPr>
        <p:txBody>
          <a:bodyPr vert="horz" rtlCol="0"/>
          <a:lstStyle>
            <a:extLst/>
          </a:lstStyle>
          <a:p>
            <a:fld id="{041E4427-2341-4179-A9EC-9A6884338947}" type="datetimeFigureOut">
              <a:rPr lang="es-ES" smtClean="0"/>
              <a:pPr/>
              <a:t>12/05/2014</a:t>
            </a:fld>
            <a:endParaRPr lang="es-ES"/>
          </a:p>
        </p:txBody>
      </p:sp>
      <p:sp>
        <p:nvSpPr>
          <p:cNvPr id="10" name="9 Marcador de número de diapositiva"/>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DD49BB3-42C9-4B47-A941-2F36754D466D}" type="slidenum">
              <a:rPr lang="es-ES" smtClean="0"/>
              <a:pPr/>
              <a:t>‹Nº›</a:t>
            </a:fld>
            <a:endParaRPr lang="es-ES"/>
          </a:p>
        </p:txBody>
      </p:sp>
      <p:sp>
        <p:nvSpPr>
          <p:cNvPr id="11" name="10 Marcador de pie de página"/>
          <p:cNvSpPr>
            <a:spLocks noGrp="1"/>
          </p:cNvSpPr>
          <p:nvPr>
            <p:ph type="ftr" sz="quarter" idx="12"/>
          </p:nvPr>
        </p:nvSpPr>
        <p:spPr>
          <a:xfrm>
            <a:off x="1600200" y="6513670"/>
            <a:ext cx="3907464" cy="274320"/>
          </a:xfrm>
        </p:spPr>
        <p:txBody>
          <a:bodyPr vert="horz" rtlCol="0"/>
          <a:lstStyle>
            <a:extLst/>
          </a:lstStyle>
          <a:p>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040443" y="4724400"/>
            <a:ext cx="5486400" cy="664536"/>
          </a:xfrm>
        </p:spPr>
        <p:txBody>
          <a:bodyPr anchor="b"/>
          <a:lstStyle>
            <a:lvl1pPr marL="0" algn="r">
              <a:buNone/>
              <a:defRPr sz="2000" b="1"/>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13" name="12 Marcador de posición de imagen"/>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s-ES" smtClean="0">
                <a:solidFill>
                  <a:schemeClr val="lt1"/>
                </a:solidFill>
                <a:latin typeface="+mn-lt"/>
                <a:ea typeface="+mn-ea"/>
                <a:cs typeface="+mn-cs"/>
              </a:rPr>
              <a:t>Haga clic en el icono para agregar una imagen</a:t>
            </a:r>
            <a:endParaRPr kumimoji="0" lang="en-US" dirty="0">
              <a:solidFill>
                <a:schemeClr val="lt1"/>
              </a:solidFill>
              <a:latin typeface="+mn-lt"/>
              <a:ea typeface="+mn-ea"/>
              <a:cs typeface="+mn-cs"/>
            </a:endParaRPr>
          </a:p>
        </p:txBody>
      </p:sp>
      <p:sp>
        <p:nvSpPr>
          <p:cNvPr id="8" name="7 Marcador de fecha"/>
          <p:cNvSpPr>
            <a:spLocks noGrp="1"/>
          </p:cNvSpPr>
          <p:nvPr>
            <p:ph type="dt" sz="half" idx="10"/>
          </p:nvPr>
        </p:nvSpPr>
        <p:spPr>
          <a:xfrm>
            <a:off x="5562600" y="6509004"/>
            <a:ext cx="3002280" cy="274320"/>
          </a:xfrm>
        </p:spPr>
        <p:txBody>
          <a:bodyPr vert="horz" rtlCol="0"/>
          <a:lstStyle>
            <a:extLst/>
          </a:lstStyle>
          <a:p>
            <a:fld id="{041E4427-2341-4179-A9EC-9A6884338947}" type="datetimeFigureOut">
              <a:rPr lang="es-ES" smtClean="0"/>
              <a:pPr/>
              <a:t>12/05/2014</a:t>
            </a:fld>
            <a:endParaRPr lang="es-ES"/>
          </a:p>
        </p:txBody>
      </p:sp>
      <p:sp>
        <p:nvSpPr>
          <p:cNvPr id="9" name="8 Marcador de número de diapositiva"/>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DD49BB3-42C9-4B47-A941-2F36754D466D}" type="slidenum">
              <a:rPr lang="es-ES" smtClean="0"/>
              <a:pPr/>
              <a:t>‹Nº›</a:t>
            </a:fld>
            <a:endParaRPr lang="es-ES"/>
          </a:p>
        </p:txBody>
      </p:sp>
      <p:sp>
        <p:nvSpPr>
          <p:cNvPr id="10" name="9 Marcador de pie de página"/>
          <p:cNvSpPr>
            <a:spLocks noGrp="1"/>
          </p:cNvSpPr>
          <p:nvPr>
            <p:ph type="ftr" sz="quarter" idx="12"/>
          </p:nvPr>
        </p:nvSpPr>
        <p:spPr>
          <a:xfrm>
            <a:off x="1600200" y="6509004"/>
            <a:ext cx="3907464" cy="274320"/>
          </a:xfrm>
        </p:spPr>
        <p:txBody>
          <a:bodyPr vert="horz" rtlCol="0"/>
          <a:lstStyle>
            <a:extLst/>
          </a:lstStyle>
          <a:p>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41E4427-2341-4179-A9EC-9A6884338947}" type="datetimeFigureOut">
              <a:rPr lang="es-ES" smtClean="0"/>
              <a:pPr/>
              <a:t>12/05/2014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8DD49BB3-42C9-4B47-A941-2F36754D466D}"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lvl1pPr algn="l">
              <a:defRPr/>
            </a:lvl1pPr>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041E4427-2341-4179-A9EC-9A6884338947}" type="datetimeFigureOut">
              <a:rPr lang="es-ES" smtClean="0"/>
              <a:pPr/>
              <a:t>12/05/2014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8DD49BB3-42C9-4B47-A941-2F36754D466D}"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Redondear rectángulo de esquina diagonal"/>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2 Marcador de pie de página"/>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s-ES"/>
          </a:p>
        </p:txBody>
      </p:sp>
      <p:sp>
        <p:nvSpPr>
          <p:cNvPr id="14" name="13 Marcador de fecha"/>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041E4427-2341-4179-A9EC-9A6884338947}" type="datetimeFigureOut">
              <a:rPr lang="es-ES" smtClean="0"/>
              <a:pPr/>
              <a:t>12/05/2014</a:t>
            </a:fld>
            <a:endParaRPr lang="es-ES"/>
          </a:p>
        </p:txBody>
      </p:sp>
      <p:sp>
        <p:nvSpPr>
          <p:cNvPr id="23" name="22 Marcador de número de diapositiva"/>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8DD49BB3-42C9-4B47-A941-2F36754D466D}" type="slidenum">
              <a:rPr lang="es-ES" smtClean="0"/>
              <a:pPr/>
              <a:t>‹Nº›</a:t>
            </a:fld>
            <a:endParaRPr lang="es-ES"/>
          </a:p>
        </p:txBody>
      </p:sp>
      <p:sp>
        <p:nvSpPr>
          <p:cNvPr id="22" name="21 Marcador de título"/>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AVeq8T6NH5iLsM&amp;tbnid=KCMSNOX3qzh12M:&amp;ved=0CAUQjRw&amp;url=http://humblepiety.blogspot.com/2010/08/cardinal-john-henry-newman.html&amp;ei=ZDR1UtONCemc0AXq3oHoCA&amp;bvm=bv.55819444,d.d2k&amp;psig=AFQjCNF_aW6DOF8bVnniOxzZWydjg8KbYg&amp;ust=1383499189379533"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wvIuXY_I3DC-VM&amp;tbnid=-wIfIuI4pBijAM:&amp;ved=0CAUQjRw&amp;url=http://www.humanitas.cl/web/index.php?option=com_content&amp;view=category&amp;id=200&amp;Itemid=67&amp;ei=ukF1UoigNY3Y0QWSg4CYBA&amp;psig=AFQjCNFlvpcGR4J-lRnn95MnkZIlsPqNOA&amp;ust=1383502606636395"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hyperlink" Target="http://www.google.es/url?sa=i&amp;rct=j&amp;q=&amp;esrc=s&amp;frm=1&amp;source=images&amp;cd=&amp;docid=wvIuXY_I3DC-VM&amp;tbnid=-wIfIuI4pBijAM:&amp;ved=0CAUQjRw&amp;url=http://www.humanitas.cl/web/index.php?option=com_content&amp;view=category&amp;id=200&amp;Itemid=67&amp;ei=MUR1UpKgE-Kj0QWF1YHADA&amp;bvm=bv.55819444,d.dmg&amp;psig=AFQjCNGByezmiyRwS9zUPk4xZPLDSLDjCQ&amp;ust=138350304806773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Vj05h-lY2TRe1M&amp;tbnid=xAuOq1ZnHmYDoM:&amp;ved=0CAUQjRw&amp;url=http://www.mundofotos.net/foto/marinesco/755546/puesta-de-sol-en-alta-mar&amp;ei=GNN0UuraN6Kx0QX6-IDYAg&amp;bvm=bv.55819444,d.d2k&amp;psig=AFQjCNGHyU_IxfQwJnQGAxYK9fcfgKdFUA&amp;ust=1383474282673305"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hyperlink" Target="http://www.google.es/url?sa=i&amp;rct=j&amp;q=&amp;esrc=s&amp;frm=1&amp;source=images&amp;cd=&amp;cad=rja&amp;docid=Vj05h-lY2TRe1M&amp;tbnid=xAuOq1ZnHmYDoM:&amp;ved=0CAUQjRw&amp;url=http://www.mundofotos.net/foto/marinesco/755546/puesta-de-sol-en-alta-mar&amp;ei=c9N0UrWjIOmX1AX66oGABQ&amp;bvm=bv.55819444,d.d2k&amp;psig=AFQjCNFXjW9ck9YCiIL_3c9MwmUQkb3lLg&amp;ust=1383474397287202"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idx="4294967295"/>
          </p:nvPr>
        </p:nvSpPr>
        <p:spPr>
          <a:xfrm>
            <a:off x="914400" y="381000"/>
            <a:ext cx="7978080" cy="2209800"/>
          </a:xfrm>
        </p:spPr>
        <p:txBody>
          <a:bodyPr>
            <a:normAutofit/>
          </a:bodyPr>
          <a:lstStyle/>
          <a:p>
            <a:r>
              <a:rPr lang="es-ES" sz="5400" smtClean="0"/>
              <a:t>MAURICE</a:t>
            </a:r>
            <a:br>
              <a:rPr lang="es-ES" sz="5400" smtClean="0"/>
            </a:br>
            <a:r>
              <a:rPr lang="es-ES" sz="5400" smtClean="0"/>
              <a:t>NÈDONCELLE</a:t>
            </a:r>
            <a:endParaRPr lang="es-ES" sz="5400"/>
          </a:p>
        </p:txBody>
      </p:sp>
      <p:sp>
        <p:nvSpPr>
          <p:cNvPr id="3" name="2 Subtítulo"/>
          <p:cNvSpPr>
            <a:spLocks noGrp="1"/>
          </p:cNvSpPr>
          <p:nvPr>
            <p:ph type="subTitle" idx="4294967295"/>
          </p:nvPr>
        </p:nvSpPr>
        <p:spPr>
          <a:xfrm>
            <a:off x="2584450" y="2819400"/>
            <a:ext cx="6559550" cy="1752600"/>
          </a:xfrm>
        </p:spPr>
        <p:txBody>
          <a:bodyPr>
            <a:noAutofit/>
          </a:bodyPr>
          <a:lstStyle/>
          <a:p>
            <a:pPr>
              <a:buNone/>
            </a:pPr>
            <a:r>
              <a:rPr lang="es-ES" sz="4000" smtClean="0">
                <a:solidFill>
                  <a:srgbClr val="FF0000"/>
                </a:solidFill>
              </a:rPr>
              <a:t>                               Y </a:t>
            </a:r>
          </a:p>
          <a:p>
            <a:pPr>
              <a:buNone/>
            </a:pPr>
            <a:r>
              <a:rPr lang="es-ES" sz="4000" smtClean="0">
                <a:solidFill>
                  <a:srgbClr val="FF0000"/>
                </a:solidFill>
              </a:rPr>
              <a:t>                  </a:t>
            </a:r>
            <a:r>
              <a:rPr lang="es-ES" sz="3600" smtClean="0">
                <a:solidFill>
                  <a:srgbClr val="FF0000"/>
                </a:solidFill>
              </a:rPr>
              <a:t>LAS RELACIONES</a:t>
            </a:r>
          </a:p>
          <a:p>
            <a:pPr>
              <a:buNone/>
            </a:pPr>
            <a:r>
              <a:rPr lang="es-ES" sz="3600" smtClean="0">
                <a:solidFill>
                  <a:srgbClr val="FF0000"/>
                </a:solidFill>
              </a:rPr>
              <a:t> I              INTERPERSONALES</a:t>
            </a:r>
            <a:endParaRPr lang="es-ES" sz="3600">
              <a:solidFill>
                <a:srgbClr val="FF0000"/>
              </a:solidFill>
            </a:endParaRPr>
          </a:p>
        </p:txBody>
      </p:sp>
      <p:pic>
        <p:nvPicPr>
          <p:cNvPr id="1026" name="Picture 2" descr="http://www.epdlp.com/fotos/nedoncelle.jpg"/>
          <p:cNvPicPr>
            <a:picLocks noChangeAspect="1" noChangeArrowheads="1"/>
          </p:cNvPicPr>
          <p:nvPr/>
        </p:nvPicPr>
        <p:blipFill>
          <a:blip r:embed="rId3" cstate="print"/>
          <a:srcRect/>
          <a:stretch>
            <a:fillRect/>
          </a:stretch>
        </p:blipFill>
        <p:spPr bwMode="auto">
          <a:xfrm>
            <a:off x="251520" y="2780928"/>
            <a:ext cx="3456384" cy="381642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historiata.files.wordpress.com/2013/04/antoine-saint-exupc3a9ry-2.jpg"/>
          <p:cNvPicPr>
            <a:picLocks noChangeAspect="1" noChangeArrowheads="1"/>
          </p:cNvPicPr>
          <p:nvPr/>
        </p:nvPicPr>
        <p:blipFill>
          <a:blip r:embed="rId3" cstate="print"/>
          <a:srcRect/>
          <a:stretch>
            <a:fillRect/>
          </a:stretch>
        </p:blipFill>
        <p:spPr bwMode="auto">
          <a:xfrm>
            <a:off x="179513" y="188640"/>
            <a:ext cx="6552727" cy="6336704"/>
          </a:xfrm>
          <a:prstGeom prst="rect">
            <a:avLst/>
          </a:prstGeom>
          <a:noFill/>
        </p:spPr>
      </p:pic>
      <p:sp>
        <p:nvSpPr>
          <p:cNvPr id="3" name="2 Rectángulo"/>
          <p:cNvSpPr/>
          <p:nvPr/>
        </p:nvSpPr>
        <p:spPr>
          <a:xfrm>
            <a:off x="6804248" y="3105835"/>
            <a:ext cx="2160240" cy="3539430"/>
          </a:xfrm>
          <a:prstGeom prst="rect">
            <a:avLst/>
          </a:prstGeom>
        </p:spPr>
        <p:txBody>
          <a:bodyPr wrap="square">
            <a:spAutoFit/>
          </a:bodyPr>
          <a:lstStyle/>
          <a:p>
            <a:r>
              <a:rPr lang="ca-ES" sz="3200" b="1" dirty="0" err="1" smtClean="0"/>
              <a:t>Saint-Exupery</a:t>
            </a:r>
            <a:r>
              <a:rPr lang="ca-ES" sz="3200" b="1" dirty="0" smtClean="0"/>
              <a:t>, </a:t>
            </a:r>
            <a:r>
              <a:rPr lang="ca-ES" sz="3200" b="1" i="1" dirty="0" err="1" smtClean="0"/>
              <a:t>Tierra</a:t>
            </a:r>
            <a:r>
              <a:rPr lang="ca-ES" sz="3200" b="1" i="1" dirty="0" smtClean="0"/>
              <a:t> de </a:t>
            </a:r>
            <a:r>
              <a:rPr lang="ca-ES" sz="3200" b="1" i="1" dirty="0" err="1" smtClean="0"/>
              <a:t>hombres</a:t>
            </a:r>
            <a:r>
              <a:rPr lang="ca-ES" sz="3200" b="1" i="1" dirty="0" smtClean="0"/>
              <a:t>, </a:t>
            </a:r>
            <a:r>
              <a:rPr lang="ca-ES" sz="3200" b="1" dirty="0" smtClean="0"/>
              <a:t>Ed. </a:t>
            </a:r>
            <a:r>
              <a:rPr lang="ca-ES" sz="3200" b="1" dirty="0" err="1" smtClean="0"/>
              <a:t>Empuries</a:t>
            </a:r>
            <a:r>
              <a:rPr lang="ca-ES" sz="3200" b="1" dirty="0" smtClean="0"/>
              <a:t> 2000.</a:t>
            </a:r>
            <a:endParaRPr lang="es-ES" sz="32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bloggracia.files.wordpress.com/2013/04/cheminees.jpg"/>
          <p:cNvPicPr>
            <a:picLocks noChangeAspect="1" noChangeArrowheads="1"/>
          </p:cNvPicPr>
          <p:nvPr/>
        </p:nvPicPr>
        <p:blipFill>
          <a:blip r:embed="rId3" cstate="print"/>
          <a:srcRect/>
          <a:stretch>
            <a:fillRect/>
          </a:stretch>
        </p:blipFill>
        <p:spPr bwMode="auto">
          <a:xfrm>
            <a:off x="179512" y="116632"/>
            <a:ext cx="8784976" cy="3816424"/>
          </a:xfrm>
          <a:prstGeom prst="rect">
            <a:avLst/>
          </a:prstGeom>
          <a:noFill/>
        </p:spPr>
      </p:pic>
      <p:sp>
        <p:nvSpPr>
          <p:cNvPr id="6" name="5 Rectángulo"/>
          <p:cNvSpPr/>
          <p:nvPr/>
        </p:nvSpPr>
        <p:spPr>
          <a:xfrm>
            <a:off x="251520" y="3933056"/>
            <a:ext cx="8712968" cy="2862322"/>
          </a:xfrm>
          <a:prstGeom prst="rect">
            <a:avLst/>
          </a:prstGeom>
        </p:spPr>
        <p:txBody>
          <a:bodyPr wrap="square">
            <a:spAutoFit/>
          </a:bodyPr>
          <a:lstStyle/>
          <a:p>
            <a:r>
              <a:rPr lang="ca-ES" b="1" dirty="0" smtClean="0"/>
              <a:t>- </a:t>
            </a:r>
            <a:r>
              <a:rPr lang="ca-ES" b="1" dirty="0" err="1" smtClean="0"/>
              <a:t>Nace</a:t>
            </a:r>
            <a:r>
              <a:rPr lang="ca-ES" b="1" dirty="0" smtClean="0"/>
              <a:t> en </a:t>
            </a:r>
            <a:r>
              <a:rPr lang="ca-ES" b="1" baseline="0" dirty="0" err="1" smtClean="0"/>
              <a:t>Roubaix</a:t>
            </a:r>
            <a:r>
              <a:rPr lang="ca-ES" b="1" baseline="0" dirty="0" smtClean="0"/>
              <a:t> (</a:t>
            </a:r>
            <a:r>
              <a:rPr lang="ca-ES" b="1" baseline="0" dirty="0" err="1" smtClean="0"/>
              <a:t>Francia</a:t>
            </a:r>
            <a:r>
              <a:rPr lang="ca-ES" b="1" baseline="0" dirty="0" smtClean="0"/>
              <a:t>) el 30 de octubre de 1905</a:t>
            </a:r>
            <a:endParaRPr lang="es-ES" b="1" dirty="0" smtClean="0"/>
          </a:p>
          <a:p>
            <a:pPr>
              <a:buFontTx/>
              <a:buChar char="-"/>
            </a:pPr>
            <a:r>
              <a:rPr lang="ca-ES" b="1" dirty="0" smtClean="0"/>
              <a:t> Doctor en </a:t>
            </a:r>
            <a:r>
              <a:rPr lang="ca-ES" b="1" dirty="0" err="1" smtClean="0"/>
              <a:t>Letras</a:t>
            </a:r>
            <a:r>
              <a:rPr lang="ca-ES" b="1" dirty="0" smtClean="0"/>
              <a:t> por la </a:t>
            </a:r>
            <a:r>
              <a:rPr lang="ca-ES" b="1" dirty="0" err="1" smtClean="0"/>
              <a:t>Universidad</a:t>
            </a:r>
            <a:r>
              <a:rPr lang="ca-ES" b="1" dirty="0" smtClean="0"/>
              <a:t> de Lille el </a:t>
            </a:r>
            <a:r>
              <a:rPr lang="ca-ES" b="1" dirty="0" err="1" smtClean="0"/>
              <a:t>año</a:t>
            </a:r>
            <a:r>
              <a:rPr lang="ca-ES" b="1" dirty="0" smtClean="0"/>
              <a:t> 1935 con la tesis: </a:t>
            </a:r>
            <a:r>
              <a:rPr lang="ca-ES" b="1" i="1" dirty="0" smtClean="0"/>
              <a:t>La </a:t>
            </a:r>
            <a:r>
              <a:rPr lang="ca-ES" b="1" i="1" dirty="0" err="1" smtClean="0"/>
              <a:t>pensée</a:t>
            </a:r>
            <a:r>
              <a:rPr lang="ca-ES" b="1" i="1" dirty="0" smtClean="0"/>
              <a:t> </a:t>
            </a:r>
            <a:r>
              <a:rPr lang="ca-ES" b="1" i="1" dirty="0" err="1" smtClean="0"/>
              <a:t>religieuse</a:t>
            </a:r>
            <a:r>
              <a:rPr lang="ca-ES" b="1" i="1" dirty="0" smtClean="0"/>
              <a:t> de </a:t>
            </a:r>
            <a:r>
              <a:rPr lang="ca-ES" b="1" i="1" dirty="0" err="1" smtClean="0"/>
              <a:t>Friederich</a:t>
            </a:r>
            <a:r>
              <a:rPr lang="ca-ES" b="1" i="1" dirty="0" smtClean="0"/>
              <a:t> von  </a:t>
            </a:r>
            <a:r>
              <a:rPr lang="ca-ES" b="1" i="1" dirty="0" err="1" smtClean="0"/>
              <a:t>Hügel</a:t>
            </a:r>
            <a:endParaRPr lang="ca-ES" b="1" i="1" dirty="0" smtClean="0"/>
          </a:p>
          <a:p>
            <a:pPr>
              <a:buFontTx/>
              <a:buChar char="-"/>
            </a:pPr>
            <a:r>
              <a:rPr lang="ca-ES" b="1" i="1" dirty="0" smtClean="0"/>
              <a:t> </a:t>
            </a:r>
            <a:r>
              <a:rPr lang="ca-ES" b="1" dirty="0" smtClean="0"/>
              <a:t>1936 </a:t>
            </a:r>
            <a:r>
              <a:rPr lang="ca-ES" b="1" dirty="0" err="1" smtClean="0"/>
              <a:t>Mounier</a:t>
            </a:r>
            <a:r>
              <a:rPr lang="ca-ES" b="1" dirty="0" smtClean="0"/>
              <a:t> publica a </a:t>
            </a:r>
            <a:r>
              <a:rPr lang="ca-ES" b="1" dirty="0" err="1" smtClean="0"/>
              <a:t>Francia</a:t>
            </a:r>
            <a:r>
              <a:rPr lang="ca-ES" b="1" dirty="0" smtClean="0"/>
              <a:t> </a:t>
            </a:r>
            <a:r>
              <a:rPr lang="ca-ES" b="1" i="1" dirty="0" smtClean="0"/>
              <a:t>El manifesto al </a:t>
            </a:r>
            <a:r>
              <a:rPr lang="ca-ES" b="1" i="1" dirty="0" err="1" smtClean="0"/>
              <a:t>servicio</a:t>
            </a:r>
            <a:r>
              <a:rPr lang="ca-ES" b="1" i="1" dirty="0" smtClean="0"/>
              <a:t> del </a:t>
            </a:r>
            <a:r>
              <a:rPr lang="ca-ES" b="1" i="1" dirty="0" err="1" smtClean="0"/>
              <a:t>Personalismo</a:t>
            </a:r>
            <a:endParaRPr lang="ca-ES" b="1" i="1" dirty="0" smtClean="0"/>
          </a:p>
          <a:p>
            <a:pPr>
              <a:buFontTx/>
              <a:buChar char="-"/>
            </a:pPr>
            <a:r>
              <a:rPr lang="ca-ES" b="1" i="1" dirty="0"/>
              <a:t> </a:t>
            </a:r>
            <a:r>
              <a:rPr lang="ca-ES" b="1" dirty="0" smtClean="0"/>
              <a:t>1942 </a:t>
            </a:r>
            <a:r>
              <a:rPr lang="ca-ES" b="1" dirty="0" err="1" smtClean="0"/>
              <a:t>Segunda</a:t>
            </a:r>
            <a:r>
              <a:rPr lang="ca-ES" b="1" dirty="0" smtClean="0"/>
              <a:t> tesis doctoral en </a:t>
            </a:r>
            <a:r>
              <a:rPr lang="ca-ES" b="1" dirty="0" err="1" smtClean="0"/>
              <a:t>Filosofía</a:t>
            </a:r>
            <a:r>
              <a:rPr lang="ca-ES" b="1" dirty="0" smtClean="0"/>
              <a:t>: </a:t>
            </a:r>
            <a:r>
              <a:rPr lang="ca-ES" b="1" i="1" dirty="0" smtClean="0"/>
              <a:t>La </a:t>
            </a:r>
            <a:r>
              <a:rPr lang="ca-ES" b="1" i="1" dirty="0" err="1" smtClean="0"/>
              <a:t>reciprocité</a:t>
            </a:r>
            <a:r>
              <a:rPr lang="ca-ES" b="1" i="1" dirty="0" smtClean="0"/>
              <a:t> des </a:t>
            </a:r>
            <a:r>
              <a:rPr lang="ca-ES" b="1" i="1" dirty="0" err="1" smtClean="0"/>
              <a:t>consciences</a:t>
            </a:r>
            <a:r>
              <a:rPr lang="ca-ES" b="1" i="1" dirty="0" smtClean="0"/>
              <a:t>.   </a:t>
            </a:r>
            <a:r>
              <a:rPr lang="ca-ES" b="1" i="1" dirty="0" err="1" smtClean="0"/>
              <a:t>Essai</a:t>
            </a:r>
            <a:r>
              <a:rPr lang="ca-ES" b="1" i="1" dirty="0" smtClean="0"/>
              <a:t> </a:t>
            </a:r>
            <a:r>
              <a:rPr lang="ca-ES" b="1" i="1" dirty="0" err="1" smtClean="0"/>
              <a:t>sur</a:t>
            </a:r>
            <a:r>
              <a:rPr lang="ca-ES" b="1" i="1" dirty="0" smtClean="0"/>
              <a:t> la </a:t>
            </a:r>
            <a:r>
              <a:rPr lang="ca-ES" b="1" i="1" dirty="0" err="1" smtClean="0"/>
              <a:t>nature</a:t>
            </a:r>
            <a:r>
              <a:rPr lang="ca-ES" b="1" i="1" dirty="0" smtClean="0"/>
              <a:t> de la </a:t>
            </a:r>
            <a:r>
              <a:rPr lang="ca-ES" b="1" i="1" dirty="0" err="1" smtClean="0"/>
              <a:t>personne</a:t>
            </a:r>
            <a:endParaRPr lang="ca-ES" b="1" i="1" dirty="0" smtClean="0"/>
          </a:p>
          <a:p>
            <a:pPr>
              <a:buFontTx/>
              <a:buChar char="-"/>
            </a:pPr>
            <a:r>
              <a:rPr lang="ca-ES" b="1" i="1" dirty="0" smtClean="0"/>
              <a:t> </a:t>
            </a:r>
            <a:r>
              <a:rPr lang="ca-ES" b="1" dirty="0" err="1" smtClean="0"/>
              <a:t>Finalmente</a:t>
            </a:r>
            <a:r>
              <a:rPr lang="ca-ES" b="1" dirty="0" smtClean="0"/>
              <a:t> doctor en  Teologia por la  </a:t>
            </a:r>
            <a:r>
              <a:rPr lang="ca-ES" b="1" dirty="0" err="1" smtClean="0"/>
              <a:t>Universidad</a:t>
            </a:r>
            <a:r>
              <a:rPr lang="ca-ES" b="1" dirty="0" smtClean="0"/>
              <a:t> de </a:t>
            </a:r>
            <a:r>
              <a:rPr lang="ca-ES" b="1" dirty="0" err="1" smtClean="0"/>
              <a:t>Estrasburgo</a:t>
            </a:r>
            <a:r>
              <a:rPr lang="ca-ES" b="1" dirty="0" smtClean="0"/>
              <a:t>  el </a:t>
            </a:r>
            <a:r>
              <a:rPr lang="ca-ES" b="1" dirty="0" err="1" smtClean="0"/>
              <a:t>año</a:t>
            </a:r>
            <a:r>
              <a:rPr lang="ca-ES" b="1" dirty="0" smtClean="0"/>
              <a:t> 1946 con la tesis: </a:t>
            </a:r>
            <a:r>
              <a:rPr lang="ca-ES" b="1" i="1" dirty="0" smtClean="0"/>
              <a:t>La </a:t>
            </a:r>
            <a:r>
              <a:rPr lang="ca-ES" b="1" i="1" dirty="0" err="1" smtClean="0"/>
              <a:t>philosofie</a:t>
            </a:r>
            <a:r>
              <a:rPr lang="ca-ES" b="1" i="1" dirty="0" smtClean="0"/>
              <a:t> </a:t>
            </a:r>
            <a:r>
              <a:rPr lang="ca-ES" b="1" i="1" dirty="0" err="1" smtClean="0"/>
              <a:t>religieuse</a:t>
            </a:r>
            <a:r>
              <a:rPr lang="ca-ES" b="1" i="1" dirty="0" smtClean="0"/>
              <a:t> de Newman.</a:t>
            </a:r>
          </a:p>
          <a:p>
            <a:pPr>
              <a:buFontTx/>
              <a:buChar char="-"/>
            </a:pPr>
            <a:r>
              <a:rPr lang="ca-ES" b="1" i="1" dirty="0"/>
              <a:t> </a:t>
            </a:r>
            <a:r>
              <a:rPr lang="ca-ES" b="1" dirty="0" err="1" smtClean="0"/>
              <a:t>Muere</a:t>
            </a:r>
            <a:r>
              <a:rPr lang="ca-ES" b="1" dirty="0" smtClean="0"/>
              <a:t> en  </a:t>
            </a:r>
            <a:r>
              <a:rPr lang="ca-ES" b="1" dirty="0" err="1" smtClean="0"/>
              <a:t>Estrasburgo</a:t>
            </a:r>
            <a:r>
              <a:rPr lang="ca-ES" b="1" dirty="0" smtClean="0"/>
              <a:t> el </a:t>
            </a:r>
            <a:r>
              <a:rPr lang="ca-ES" b="1" dirty="0" err="1" smtClean="0"/>
              <a:t>año</a:t>
            </a:r>
            <a:r>
              <a:rPr lang="ca-ES" b="1" dirty="0" smtClean="0"/>
              <a:t> 1976</a:t>
            </a:r>
          </a:p>
          <a:p>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ncrypted-tbn2.gstatic.com/images?q=tbn:ANd9GcSp90gfgAdf9I9RLlYvJ66ylppogSF6lhTpoNeMzjsYy7Ksk2Ju">
            <a:hlinkClick r:id="rId3"/>
          </p:cNvPr>
          <p:cNvPicPr>
            <a:picLocks noChangeAspect="1" noChangeArrowheads="1"/>
          </p:cNvPicPr>
          <p:nvPr/>
        </p:nvPicPr>
        <p:blipFill>
          <a:blip r:embed="rId4" cstate="print"/>
          <a:srcRect/>
          <a:stretch>
            <a:fillRect/>
          </a:stretch>
        </p:blipFill>
        <p:spPr bwMode="auto">
          <a:xfrm>
            <a:off x="5929322" y="285728"/>
            <a:ext cx="2857500" cy="3743325"/>
          </a:xfrm>
          <a:prstGeom prst="rect">
            <a:avLst/>
          </a:prstGeom>
          <a:noFill/>
        </p:spPr>
      </p:pic>
      <p:sp>
        <p:nvSpPr>
          <p:cNvPr id="3" name="2 Rectángulo"/>
          <p:cNvSpPr/>
          <p:nvPr/>
        </p:nvSpPr>
        <p:spPr>
          <a:xfrm>
            <a:off x="539552" y="260648"/>
            <a:ext cx="5143536" cy="4093428"/>
          </a:xfrm>
          <a:prstGeom prst="rect">
            <a:avLst/>
          </a:prstGeom>
        </p:spPr>
        <p:txBody>
          <a:bodyPr wrap="square">
            <a:spAutoFit/>
          </a:bodyPr>
          <a:lstStyle/>
          <a:p>
            <a:r>
              <a:rPr lang="es-ES_tradnl" sz="2400" b="1" dirty="0" smtClean="0"/>
              <a:t>LA CONCIENCIA SEGÚN NEWMAN (1801-1890):</a:t>
            </a:r>
          </a:p>
          <a:p>
            <a:pPr algn="just"/>
            <a:r>
              <a:rPr lang="es-ES_tradnl" sz="2400" b="1" dirty="0" smtClean="0"/>
              <a:t>Para </a:t>
            </a:r>
            <a:r>
              <a:rPr lang="es-ES_tradnl" sz="2400" b="1" dirty="0" err="1" smtClean="0"/>
              <a:t>Newman</a:t>
            </a:r>
            <a:r>
              <a:rPr lang="es-ES_tradnl" sz="2400" b="1" dirty="0" smtClean="0"/>
              <a:t> mirar el mundo sin la conciencia hace que la persona se vuelva atea o panteísta.</a:t>
            </a:r>
          </a:p>
          <a:p>
            <a:pPr algn="just"/>
            <a:r>
              <a:rPr lang="es-ES_tradnl" sz="2400" b="1" dirty="0" smtClean="0"/>
              <a:t>La propia conciencia no sólo percibe el propio yo, es la mediadora de Dios que nos habla detrás de un velo.</a:t>
            </a:r>
          </a:p>
          <a:p>
            <a:endParaRPr lang="es-ES" sz="2000" b="1" dirty="0"/>
          </a:p>
        </p:txBody>
      </p:sp>
      <p:sp>
        <p:nvSpPr>
          <p:cNvPr id="6" name="5 Rectángulo"/>
          <p:cNvSpPr/>
          <p:nvPr/>
        </p:nvSpPr>
        <p:spPr>
          <a:xfrm>
            <a:off x="2286000" y="2828836"/>
            <a:ext cx="4572000" cy="1200329"/>
          </a:xfrm>
          <a:prstGeom prst="rect">
            <a:avLst/>
          </a:prstGeom>
        </p:spPr>
        <p:txBody>
          <a:bodyPr>
            <a:spAutoFit/>
          </a:bodyPr>
          <a:lstStyle/>
          <a:p>
            <a:endParaRPr lang="es-ES_tradnl" dirty="0" smtClean="0"/>
          </a:p>
          <a:p>
            <a:endParaRPr lang="es-ES_tradnl" dirty="0" smtClean="0"/>
          </a:p>
          <a:p>
            <a:endParaRPr lang="es-ES_tradnl" dirty="0" smtClean="0"/>
          </a:p>
          <a:p>
            <a:endParaRPr lang="es-ES" dirty="0"/>
          </a:p>
        </p:txBody>
      </p:sp>
      <p:sp>
        <p:nvSpPr>
          <p:cNvPr id="7" name="6 Rectángulo"/>
          <p:cNvSpPr/>
          <p:nvPr/>
        </p:nvSpPr>
        <p:spPr>
          <a:xfrm>
            <a:off x="500034" y="3933056"/>
            <a:ext cx="8286808" cy="2492990"/>
          </a:xfrm>
          <a:prstGeom prst="rect">
            <a:avLst/>
          </a:prstGeom>
        </p:spPr>
        <p:txBody>
          <a:bodyPr wrap="square">
            <a:spAutoFit/>
          </a:bodyPr>
          <a:lstStyle/>
          <a:p>
            <a:pPr algn="just">
              <a:defRPr/>
            </a:pPr>
            <a:r>
              <a:rPr lang="es-ES_tradnl" sz="2400" b="1" dirty="0" smtClean="0"/>
              <a:t>Ante los desastres o la belleza de la naturaleza, solamente la conciencia puede dar respuesta a las preguntes que presenta la misma naturaleza y no ella misma.</a:t>
            </a:r>
            <a:endParaRPr lang="es-ES" sz="2400" b="1" dirty="0" smtClean="0"/>
          </a:p>
          <a:p>
            <a:pPr algn="just"/>
            <a:r>
              <a:rPr lang="es-ES_tradnl" sz="2000" b="1" dirty="0" smtClean="0"/>
              <a:t>La conciencia que nos invita a hacer el bien y a evitar el mal hace referencia a Alguien que supera la propia persona y </a:t>
            </a:r>
            <a:r>
              <a:rPr lang="es-ES_tradnl" sz="2000" b="1" smtClean="0"/>
              <a:t>respecto a quien </a:t>
            </a:r>
            <a:r>
              <a:rPr lang="es-ES_tradnl" sz="2000" b="1" dirty="0" smtClean="0"/>
              <a:t>el ser humano es responsable</a:t>
            </a:r>
            <a:r>
              <a:rPr lang="es-ES_tradnl" sz="2000" dirty="0" smtClean="0"/>
              <a:t>.</a:t>
            </a:r>
            <a:endParaRPr lang="es-E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9512" y="1196752"/>
            <a:ext cx="8784976" cy="4955203"/>
          </a:xfrm>
          <a:prstGeom prst="rect">
            <a:avLst/>
          </a:prstGeom>
        </p:spPr>
        <p:txBody>
          <a:bodyPr wrap="square">
            <a:spAutoFit/>
          </a:bodyPr>
          <a:lstStyle/>
          <a:p>
            <a:endParaRPr lang="ca-ES" dirty="0" smtClean="0"/>
          </a:p>
          <a:p>
            <a:endParaRPr lang="ca-ES" dirty="0"/>
          </a:p>
          <a:p>
            <a:endParaRPr lang="ca-ES" dirty="0" smtClean="0"/>
          </a:p>
          <a:p>
            <a:endParaRPr lang="ca-ES" dirty="0"/>
          </a:p>
          <a:p>
            <a:endParaRPr lang="ca-ES" dirty="0" smtClean="0"/>
          </a:p>
          <a:p>
            <a:endParaRPr lang="ca-ES" dirty="0"/>
          </a:p>
          <a:p>
            <a:pPr algn="ctr"/>
            <a:endParaRPr lang="ca-ES" sz="1600" dirty="0" smtClean="0"/>
          </a:p>
          <a:p>
            <a:pPr algn="just"/>
            <a:endParaRPr lang="ca-ES" sz="2400" b="1" dirty="0" smtClean="0">
              <a:solidFill>
                <a:srgbClr val="C00000"/>
              </a:solidFill>
            </a:endParaRPr>
          </a:p>
          <a:p>
            <a:pPr algn="just"/>
            <a:r>
              <a:rPr lang="ca-ES" sz="2400" b="1" dirty="0" smtClean="0">
                <a:solidFill>
                  <a:srgbClr val="C00000"/>
                </a:solidFill>
              </a:rPr>
              <a:t>*</a:t>
            </a:r>
            <a:r>
              <a:rPr lang="ca-ES" sz="2400" b="1" dirty="0" smtClean="0"/>
              <a:t> Se </a:t>
            </a:r>
            <a:r>
              <a:rPr lang="ca-ES" sz="2400" b="1" dirty="0" err="1" smtClean="0"/>
              <a:t>dedicó</a:t>
            </a:r>
            <a:r>
              <a:rPr lang="ca-ES" sz="2400" b="1" dirty="0" smtClean="0"/>
              <a:t> a estudiar a fondo las relaciones </a:t>
            </a:r>
            <a:r>
              <a:rPr lang="ca-ES" sz="2400" b="1" dirty="0" err="1" smtClean="0"/>
              <a:t>interpersonales</a:t>
            </a:r>
            <a:r>
              <a:rPr lang="ca-ES" sz="2400" b="1" dirty="0" smtClean="0"/>
              <a:t> y la </a:t>
            </a:r>
            <a:r>
              <a:rPr lang="ca-ES" sz="2400" b="1" dirty="0" err="1" smtClean="0"/>
              <a:t>conciencia</a:t>
            </a:r>
            <a:r>
              <a:rPr lang="ca-ES" sz="2400" b="1" dirty="0" smtClean="0"/>
              <a:t>, </a:t>
            </a:r>
            <a:r>
              <a:rPr lang="ca-ES" sz="2400" b="1" dirty="0" err="1" smtClean="0"/>
              <a:t>indagando</a:t>
            </a:r>
            <a:r>
              <a:rPr lang="ca-ES" sz="2400" b="1" dirty="0" smtClean="0"/>
              <a:t> en el interior de la </a:t>
            </a:r>
            <a:r>
              <a:rPr lang="ca-ES" sz="2400" b="1" dirty="0" err="1" smtClean="0"/>
              <a:t>eestructura</a:t>
            </a:r>
            <a:r>
              <a:rPr lang="ca-ES" sz="2400" b="1" dirty="0" smtClean="0"/>
              <a:t> de la persona.</a:t>
            </a:r>
          </a:p>
          <a:p>
            <a:pPr algn="just"/>
            <a:r>
              <a:rPr lang="ca-ES" sz="2400" b="1" dirty="0" smtClean="0">
                <a:solidFill>
                  <a:srgbClr val="C00000"/>
                </a:solidFill>
              </a:rPr>
              <a:t>*</a:t>
            </a:r>
            <a:r>
              <a:rPr lang="ca-ES" sz="2400" b="1" dirty="0" smtClean="0"/>
              <a:t> </a:t>
            </a:r>
            <a:r>
              <a:rPr lang="ca-ES" sz="2400" b="1" dirty="0" err="1" smtClean="0"/>
              <a:t>Estudió</a:t>
            </a:r>
            <a:r>
              <a:rPr lang="ca-ES" sz="2400" b="1" dirty="0" smtClean="0"/>
              <a:t> </a:t>
            </a:r>
            <a:r>
              <a:rPr lang="ca-ES" sz="2400" b="1" dirty="0" err="1" smtClean="0"/>
              <a:t>profusamente</a:t>
            </a:r>
            <a:r>
              <a:rPr lang="ca-ES" sz="2400" b="1" dirty="0" smtClean="0"/>
              <a:t> la Historia</a:t>
            </a:r>
            <a:r>
              <a:rPr lang="ca-ES" sz="2400" b="1" baseline="0" dirty="0" smtClean="0"/>
              <a:t> de la </a:t>
            </a:r>
            <a:r>
              <a:rPr lang="ca-ES" sz="2400" b="1" baseline="0" dirty="0" err="1" smtClean="0"/>
              <a:t>Filosofía</a:t>
            </a:r>
            <a:r>
              <a:rPr lang="ca-ES" sz="2400" b="1" baseline="0" dirty="0" smtClean="0"/>
              <a:t> y </a:t>
            </a:r>
            <a:r>
              <a:rPr lang="ca-ES" sz="2400" b="1" baseline="0" dirty="0" err="1" smtClean="0"/>
              <a:t>tuvo</a:t>
            </a:r>
            <a:r>
              <a:rPr lang="ca-ES" sz="2400" b="1" baseline="0" dirty="0" smtClean="0"/>
              <a:t>  </a:t>
            </a:r>
            <a:r>
              <a:rPr lang="ca-ES" sz="2400" b="1" baseline="0" dirty="0" err="1" smtClean="0"/>
              <a:t>influencias</a:t>
            </a:r>
            <a:r>
              <a:rPr lang="ca-ES" sz="2400" b="1" baseline="0" dirty="0" smtClean="0"/>
              <a:t> de </a:t>
            </a:r>
            <a:r>
              <a:rPr lang="ca-ES" sz="2400" b="1" baseline="0" dirty="0" err="1" smtClean="0"/>
              <a:t>Bergson</a:t>
            </a:r>
            <a:r>
              <a:rPr lang="ca-ES" sz="2400" b="1" baseline="0" dirty="0" smtClean="0"/>
              <a:t>, Blondel, </a:t>
            </a:r>
            <a:r>
              <a:rPr lang="ca-ES" sz="2400" b="1" baseline="0" dirty="0" err="1" smtClean="0"/>
              <a:t>Brunschvig</a:t>
            </a:r>
            <a:r>
              <a:rPr lang="ca-ES" sz="2400" b="1" baseline="0" dirty="0" smtClean="0"/>
              <a:t> y </a:t>
            </a:r>
            <a:r>
              <a:rPr lang="ca-ES" sz="2400" b="1" baseline="0" dirty="0" err="1" smtClean="0"/>
              <a:t>Sheler</a:t>
            </a:r>
            <a:r>
              <a:rPr lang="ca-ES" sz="2400" b="1" baseline="0" dirty="0" smtClean="0"/>
              <a:t>.</a:t>
            </a:r>
          </a:p>
          <a:p>
            <a:pPr algn="just"/>
            <a:r>
              <a:rPr lang="ca-ES" sz="2400" b="1" baseline="0" dirty="0" smtClean="0">
                <a:solidFill>
                  <a:srgbClr val="C00000"/>
                </a:solidFill>
              </a:rPr>
              <a:t>* </a:t>
            </a:r>
            <a:r>
              <a:rPr lang="ca-ES" sz="2400" b="1" baseline="0" dirty="0" err="1" smtClean="0"/>
              <a:t>Su</a:t>
            </a:r>
            <a:r>
              <a:rPr lang="ca-ES" sz="2400" b="1" baseline="0" dirty="0" smtClean="0"/>
              <a:t> </a:t>
            </a:r>
            <a:r>
              <a:rPr lang="ca-ES" sz="2400" b="1" baseline="0" dirty="0" err="1" smtClean="0"/>
              <a:t>encuentro</a:t>
            </a:r>
            <a:r>
              <a:rPr lang="ca-ES" sz="2400" b="1" baseline="0" dirty="0" smtClean="0"/>
              <a:t> con  </a:t>
            </a:r>
            <a:r>
              <a:rPr lang="ca-ES" sz="2400" b="1" baseline="0" dirty="0" err="1" smtClean="0"/>
              <a:t>Mounier</a:t>
            </a:r>
            <a:r>
              <a:rPr lang="ca-ES" sz="2400" b="1" baseline="0" dirty="0" smtClean="0"/>
              <a:t> </a:t>
            </a:r>
            <a:r>
              <a:rPr lang="ca-ES" sz="2400" b="1" baseline="0" dirty="0" err="1" smtClean="0"/>
              <a:t>comportó</a:t>
            </a:r>
            <a:r>
              <a:rPr lang="ca-ES" sz="2400" b="1" baseline="0" dirty="0" smtClean="0"/>
              <a:t> </a:t>
            </a:r>
            <a:r>
              <a:rPr lang="ca-ES" sz="2400" b="1" baseline="0" dirty="0" err="1" smtClean="0"/>
              <a:t>su</a:t>
            </a:r>
            <a:r>
              <a:rPr lang="ca-ES" sz="2400" b="1" baseline="0" dirty="0" smtClean="0"/>
              <a:t> </a:t>
            </a:r>
            <a:r>
              <a:rPr lang="ca-ES" sz="2400" b="1" baseline="0" dirty="0" err="1" smtClean="0"/>
              <a:t>adhesión</a:t>
            </a:r>
            <a:r>
              <a:rPr lang="ca-ES" sz="2400" b="1" baseline="0" dirty="0" smtClean="0"/>
              <a:t> al </a:t>
            </a:r>
            <a:r>
              <a:rPr lang="ca-ES" sz="2400" b="1" baseline="0" dirty="0" err="1" smtClean="0"/>
              <a:t>personalismo</a:t>
            </a:r>
            <a:r>
              <a:rPr lang="ca-ES" sz="2400" b="1" baseline="0" dirty="0" smtClean="0"/>
              <a:t>, como </a:t>
            </a:r>
            <a:r>
              <a:rPr lang="ca-ES" sz="2400" b="1" baseline="0" dirty="0" err="1" smtClean="0"/>
              <a:t>estudioso</a:t>
            </a:r>
            <a:r>
              <a:rPr lang="ca-ES" sz="2400" b="1" baseline="0" dirty="0" smtClean="0"/>
              <a:t> de </a:t>
            </a:r>
            <a:r>
              <a:rPr lang="ca-ES" sz="2400" b="1" baseline="0" dirty="0" err="1" smtClean="0"/>
              <a:t>este</a:t>
            </a:r>
            <a:r>
              <a:rPr lang="ca-ES" sz="2400" b="1" baseline="0" dirty="0" smtClean="0"/>
              <a:t> </a:t>
            </a:r>
            <a:r>
              <a:rPr lang="ca-ES" sz="2400" b="1" baseline="0" dirty="0" err="1" smtClean="0"/>
              <a:t>pensamiento</a:t>
            </a:r>
            <a:r>
              <a:rPr lang="ca-ES" sz="2400" b="1" baseline="0" dirty="0" smtClean="0"/>
              <a:t>.</a:t>
            </a:r>
            <a:endParaRPr lang="es-ES" sz="2400" b="1" dirty="0"/>
          </a:p>
        </p:txBody>
      </p:sp>
      <p:pic>
        <p:nvPicPr>
          <p:cNvPr id="35842" name="Picture 2" descr="http://repositorio2.masoportunidades.com.ar/ARG01/176/27/10938374/fotos/10938374_3_2013129_13_52_36.jpg"/>
          <p:cNvPicPr>
            <a:picLocks noChangeAspect="1" noChangeArrowheads="1"/>
          </p:cNvPicPr>
          <p:nvPr/>
        </p:nvPicPr>
        <p:blipFill>
          <a:blip r:embed="rId3" cstate="print"/>
          <a:srcRect/>
          <a:stretch>
            <a:fillRect/>
          </a:stretch>
        </p:blipFill>
        <p:spPr bwMode="auto">
          <a:xfrm>
            <a:off x="2627784" y="476672"/>
            <a:ext cx="4104456" cy="288032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mujerhoy.com/pic.aspx?w=651&amp;h=366&amp;img=madreehijo768062504.jpg"/>
          <p:cNvPicPr>
            <a:picLocks noChangeAspect="1" noChangeArrowheads="1"/>
          </p:cNvPicPr>
          <p:nvPr/>
        </p:nvPicPr>
        <p:blipFill>
          <a:blip r:embed="rId3" cstate="print"/>
          <a:srcRect/>
          <a:stretch>
            <a:fillRect/>
          </a:stretch>
        </p:blipFill>
        <p:spPr bwMode="auto">
          <a:xfrm>
            <a:off x="1835697" y="188640"/>
            <a:ext cx="4752528" cy="3096344"/>
          </a:xfrm>
          <a:prstGeom prst="rect">
            <a:avLst/>
          </a:prstGeom>
          <a:noFill/>
        </p:spPr>
      </p:pic>
      <p:sp>
        <p:nvSpPr>
          <p:cNvPr id="6" name="5 Rectángulo"/>
          <p:cNvSpPr/>
          <p:nvPr/>
        </p:nvSpPr>
        <p:spPr>
          <a:xfrm>
            <a:off x="179512" y="3284984"/>
            <a:ext cx="8784976" cy="3416320"/>
          </a:xfrm>
          <a:prstGeom prst="rect">
            <a:avLst/>
          </a:prstGeom>
        </p:spPr>
        <p:txBody>
          <a:bodyPr wrap="square">
            <a:spAutoFit/>
          </a:bodyPr>
          <a:lstStyle/>
          <a:p>
            <a:r>
              <a:rPr lang="es-ES" b="1" dirty="0" smtClean="0"/>
              <a:t>El punto de partida de Nédoncelle  es la experiencia de la conciencia de sí, que se percibe en comunión con las demás conciencias.</a:t>
            </a:r>
          </a:p>
          <a:p>
            <a:r>
              <a:rPr lang="es-ES" b="1" dirty="0" smtClean="0"/>
              <a:t>Considera un error concebir a  la persona como una realidad aislada que después se relaciona. Para Nédoncelle la persona en su ser se encuentra siempre en relación: La persona es relación. Así surge el tema de la diada yo-tu. Y, para que esta diada fructifique hace falta reciprocidad. Hace falta que entre las dos persones exista un vínculo de amor.</a:t>
            </a:r>
          </a:p>
          <a:p>
            <a:r>
              <a:rPr lang="es-ES" b="1" dirty="0" smtClean="0">
                <a:solidFill>
                  <a:srgbClr val="FFC000"/>
                </a:solidFill>
              </a:rPr>
              <a:t>“</a:t>
            </a:r>
            <a:r>
              <a:rPr lang="es-ES" b="1" i="1" dirty="0" smtClean="0">
                <a:solidFill>
                  <a:srgbClr val="FFC000"/>
                </a:solidFill>
              </a:rPr>
              <a:t>Para tener un yo, hace  falta ser querido por otro yo,  y a su vez quererlo; es preciso tener una conciencia, aunque sea oscura, del  otro y  de las relaciones  que unen entre si los </a:t>
            </a:r>
            <a:r>
              <a:rPr lang="es-ES" b="1" i="1" dirty="0" err="1" smtClean="0">
                <a:solidFill>
                  <a:srgbClr val="FFC000"/>
                </a:solidFill>
              </a:rPr>
              <a:t>terminos</a:t>
            </a:r>
            <a:r>
              <a:rPr lang="es-ES" b="1" i="1" dirty="0" smtClean="0">
                <a:solidFill>
                  <a:srgbClr val="FFC000"/>
                </a:solidFill>
              </a:rPr>
              <a:t> de esta red espiritual que es el hecho primitivo de la comunión de las conciencias...”  </a:t>
            </a:r>
            <a:r>
              <a:rPr lang="es-ES" b="1" dirty="0" smtClean="0"/>
              <a:t>(La </a:t>
            </a:r>
            <a:r>
              <a:rPr lang="es-ES" b="1" dirty="0" err="1" smtClean="0"/>
              <a:t>Reciprocité</a:t>
            </a:r>
            <a:r>
              <a:rPr lang="es-ES" b="1" dirty="0" smtClean="0"/>
              <a:t> des </a:t>
            </a:r>
            <a:r>
              <a:rPr lang="es-ES" b="1" dirty="0" err="1" smtClean="0"/>
              <a:t>consciences</a:t>
            </a:r>
            <a:r>
              <a:rPr lang="es-ES" b="1" dirty="0" smtClean="0"/>
              <a:t>, París 1942, 310)</a:t>
            </a:r>
            <a:endParaRPr lang="es-E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descr="data:image/jpeg;base64,/9j/4AAQSkZJRgABAQAAAQABAAD/2wCEAAkGBxQTEhUUExQWFhUXGCAbGRgYFxwcGhwZHx4cGCAYHB0dHiggGxwlHBoZIjEhJSksLi4uHx8zODMsNygtLisBCgoKDg0OGxAQGywkICQsLywuLCwsLSwsLCwvLCwsLCwsLCwsLCwsLCwsLCwsLCwsLCwsLCwsLCwsLCwsLCwsLP/AABEIAKMBNQMBIgACEQEDEQH/xAAcAAACAgMBAQAAAAAAAAAAAAAEBQMGAAIHAQj/xABEEAACAQIEAwUEBwcDAwMFAAABAhEAAwQSITEFQVEGEyJhcTKBkbEjQnKhssHwFCRSYoLR4QdjwjNzkhU0w0NTorPx/8QAGQEAAwEBAQAAAAAAAAAAAAAAAQIDAAQF/8QALxEAAgIBAwEHAwMFAQAAAAAAAAECESEDEjFBEyIyUWFx8ARCgRSRoTM0scHhI//aAAwDAQACEQMRAD8ArDaBPsj8IqO5z+wfxLW98aIP5R8hUbnfzQ/iWnsU3I1H2v8A5KJ4aND/AE/hFC8/ef8A9lFcO2P9P4VrWE1s/wDUb7X9qCDQ/wAPvH+aKse232j+VC4qQQfSg2ZCfieLKYlmBIjLt9gVe+FYu7jgBOZFCgTJjQztqKoXHMKTdZo0NtWnlooHz0oTBcVe0fDGvUuPwsKhy6R3NdxM63/6TetgAHT0bpr98UBxDDMqy8SxUbbkGTuPOqKnaW5ygeQu3vzeibXG3c6iQP8AduGOm5rbH1ZK0lwMsewgqNwJ+O2m+6n40rtKdmgzl2BjQ5dQdZ/xTfE65gYkqNCdV9es6/ClZVpEhQIMRO8A8z6VtRg01hih1ZSqfW56QPX0imrXYZGWDl946flUVy6XultANgPj/c1tg8oRidCAZJ89fnFNJ4ESDe0GOa473MsMWGaNFEidAB5TQdg3Dt8TEfLWp8GveeJhuB8RP9/uprbw/pHSouVYKU2LVw7ka5PgahvWLg5KfdT5rXlUT2/Sl7QfaVu5dYcvu1rW1inJjUev+KeX8GGEEe+ltvC5bkN5e+qxmmhGmiS3blgDJadhr7vOrHhL1q3hnVlzs2Uo0+ywHiO+vMD8qruDcgydNBrG0GSRPM7U1tt3gzGByA6DafWhLgCecA9kEsW5/hH96LzAajb9ffWuHTT5+dLeJYgyMuwOw8/nQ5Zqo0xuP1AjTz3oXDYjNdEmBlJ2309n31piV01jSdYqbAKoQkzmA00+r5T8KfhCrknNwCW08WmvloTQF+9lghjvp5V7fuCSCRpAAMeZJ18yB7qX4hpYwNP1rSpWOx5irwJUpsQZPmI389an4W30g1MBW/4j86WcIYEOuukEE+8f2pkoGRgdNJU+YI0npqT7qdE5EmJtQTHnFScNt6u38o+Q/tUSNKL5r+VG2LqqGzkKpVYJ5+1/ii3gVciG/aKqoAnw8utTYLAd4QvoPuFNrdjDNq1+0pPV46dRUGLUWiGtsjAfwOp9+9JF3gs1SLrxL/T+3YwhuXHAeActcd4oAHaKsGO7UXLijM5I6TOlVa9fzGetVTo3Zt1igZ6j2qRpM1pkkgCmcrJuNM0Y1lSnDnlWUAUzot3Zfsj5Co2XT+n/AJCt8SIK/ZHyFZGn9P8AzFEkeEa+/wD+SieGDwn+n8K1Cy6j1/5tRPCRo39P4VohBrWlxvtGob6eD0ipU9tufjO3rWEaEdVpWZFav8TYXjZdotEieuqAR6SZoe/w4o+XQ5dyDpOhiTQvFR+8t7vwinnAbYNm9IBgMYP9JikpKVnTG+zv1BrOF/l3/mWnmBsHuye7hcyeKQdZPTrrSNcHMlG0+r4RqCd52EDkatWAtxhRl2zjbb2t6zkLJAuIvkXnESoQH56e/wDtQguSQII15+kaUfjgO8u/ZH50HYGaJMmR9wP96nqB0wDDv4yKJ/ZBBQD2tpG5BB+ERUeHX6TTkT8jT/hdjNdtsQIDCSTAgnX4mKM3QIrJHaw+WOgFEZ4P5CrV2qw+GUTZZc/1lDAgekbxrVSbwqTz/X+BXLJ5ydCSo9a6J5ek17mBn86DCmfz5TRotSP7/rp8qATHTmOXzoTH4XMobmpn3fr50wwVouco1nT+1N04arWXgGdILQBHMH3wAelNGVCyVlRGBz6jQ86PwuCCI2YmPhVj4ZjcPYCkWwzqwZizAyI9mBpE0r7U8ZW+yqltVWCDlG/nvVrbJ0lmxJZvFlCqYMD03oHH4cgn1H5GNqa4a1kWB0/z8z91AcSMj4A+4j8qylmgNYNXtA21JGsffpQtpYZBO4+RB1o+4sIvp+QoYDWeYRq14FXIFmEEnzPLz9/SkuIuENlHvqxWuHycoXxaDnM6VFx7szdwxU3VK59RPMU8Gh5Jg3BnOdvNfzFN8XgGu2ii6A7sTAA50uwyICMkzGs+7QUya2Wa2pOninoI1npTkZG2FQBEA5LE+mlRYhXutcQEgIoaBoIyzJjUmmL2YAjWBQS3SLl1dfEqjTf2eZ6URCtOX/ibQT7XKhsVi32zHUUViL+UlTPxoLGyMpPPlT2PwRd5pFSjDmJA23HOobV9RqRJHLka175ic069RU6LdpYSQEGupO48unrUL3lHsCCev5V44086hK06Qs8HjXDNZWBOte0SeTpGJ1ZfQflWvL+kfjFe4tSHUHrHyr0WzEwdhr/XWomjCdQPMfjaiuGHRvd+BahCeL9fxvRHDV0f1H4VoBBMIPpD9pvnWzbT5V7htLh+0fmK3Kyv9NK2ZIovGv8A3b+78Ap5wJYsYk9Fb8qTcVj9sbNsY/AKd8CEYW8dyQR57oPzodTpS/8AP8/6EaWXVigmQSCNPfV14P8A+xt/aH4qWjDN3puZSSLokGIZJhjHUUz4WsYfTbvdPIZz+VJdgkiLiN7I91onKoMfGltrtEW07pRpyX3H61MeKpPe+aD86Q8LUsx3EAmdN/h5Vmk+RY8Btm4pbQQTPxg07wrKGDEmMv56UhtTnP8AV8jTvHJ3SAAgyqxBmJ1g+dLIy6m9i6GusI5Sp9OvuNFizn0CmeQjTcmfl8KW4awWAbmvl8/dVt7N8OLJnzoABJzbADmfKubV5wX0+OBM/DnBPhYHUSYifhtXtiGUFQTmgxyGpO/vinvbDE5lNjPN24QiZCYZsyiBDajWJpdhuF9zev4QmbqMWEzquRGERprLfClUXVsbdkCvXEtLIP0hMRzJPyga60LhrNsg94xB6jnvJ2NbcRwgDElpIkeQ/sf70KpLZin1dPfV4K1glN5yNmFhARLE+QPupbjgrOrICIH1v/7SvG428GiCOe/+Otb8PYkkt9Zv+NPVE8XgItDwj8xOk7VBi7ZCT5z94/zVk4ZwR7ltXVWIEkwNP1pQHHsYHQd1bVCkKQNZM6k+etTjLvF2u6Lrx8CHqv8AahrVxUKljpGo56mmOOsEIgbeNfupf3YjX+Ajbzp07RLgYHiOEVcys4uDUSBE/wDn+VV3tH2pu4qDccsQNCflQuKysHynUAk+VKVuKPPnTxglwOpeYy4CS1wzr4fhqKt3D0/eLE/xN+Gqp2fvE3SP5Z09RvVtwC/vGH+034aa8ktTkN4x/wBZ/wBchSNX+mu/ZH4ad8bWLz/rkKrt1vpn+yv4KKERVb9/xNI5n5zWmKeUQnmWP30Q9oFZ6E/OgsWfgPz1p0xpLBBU1sVCRU9qsHT5Ccm3urUKNBGhGvXat3Og91aXlh9PL4xNFMrrLvfgJw1uSxzAa/rlWUvxOsVlE52zo2L8bTsZEA8oppw//pr+utBcQ/6nv/KmWAX6NaJNGxsqdwK8WwqTHMz9wH5CpilCY6+Ve2AdDmJ9BG/30rCLbA+kM83I+8Ua2EYAgjlGmtB4dvpR/wBz5tVqCyaVhRyDjQjGPI0BH4V0p5w+z+63wDOmZYMc1I9/Kl/aRivELziNG5jT2QIimWC/9vfBAEpJAERJB91L1OmmtNe5nC+J95cVCwYlTqQQVuKCANNShgHYnpTfg6/utsazmUmd5J1++RVVThluN2OUxmB2Pp0HrVn4AT+zAHfOs+9m/OlbXQWSJMZhs3frMSkT031qs8BtkXiDMZWAk9BVtxsAXydggn9e+kfD2UuoQRCNIPtCFIE/E1kBcBNhPpCPNuXkaMTDgZmHNj1/iI91a2MN9KY/m+TU44bhcyGRzb8bUkmZIm7O8IL94w01Ue87H7qZdrA9nDugYAEgAE+14pI+FMex7BUuA6fSLv5E/lUf+qVm2cKxZMzBwUI+qZAPuI0rmb75ZeGjnPA7vds14j6S2ItKTGuviG40ExPMjpRXFuINfW3fDH9qskW3IMF0ALC4IAjKSUjmuXpWvC+zWZARdAbchh/EQR/+M/d50+sdiXKM4u2zkBLLB5HUab+Dpzp1qR3PIJacksornD1LoM2mu06knWSPhR2EQKp8zNQdkrKm3OUlgR4tSSMreHU++pWIZQVnLOkiPu9aouRHwLOKHxkCIygxy3gfCanwdvbb2t46L60JxlDneAT4YERvvE0w7N22ZELjxZmnUH6pPKnlwIlkX4hym1wieUmenTyrXs34rbkmSbiz6ytR8VuEXlHLw8vfRPY+3Nu4f95fvKUvQorplh48kH4/lVdxK+Ffsk/nVq7TpBHv/Kq3jwAgP+2f7UseDMquRvHO3dt79CdfvpSu9O7t8EGI9h/wz8yfhSTmPSuhcGXI87PAd6fsnX3irbgF/eMP9pvw1V+zkZz6H4eH/NWnhp/eMP8Aab8NTbBq+JhHaA/TP+uQqtXB9O/ov4KsfaBvp3j9eEVXWP05Hkv4DRiyaWSuo5K76qYI6jQfHWgcSxO/WpGJhvX5VDdGgnqasgNkdT2jUFS2txQYdPkLJ0rGjfY/rWvDtUTA+fwFZM6NZWzxiK9rwIfOsrbkTWmzpuNMv76Y8O0RekGleKfx+/8AIU4wC/RqfKqHKgjn+vKknH8SUuWQFVgQ4YMJGU5R/Ye+nhH6+FLuNYQPllwgIKz5tlj7xSMZAOHuozIVTIc4BAJKnXUidRrVqQVUeH4RrN1Lb6kMI1kEToQekVbh1pQo57iMQtviV260jK2hAkhoWDHxojtjx1saqZAxuIfExgKyaEBpMsVYSOWppL2iwYfFYkkgHvPyHuqPhWBTvAc4EAyZI15GpSpOzrhc6UuBxbwWXD3LivlvJAS0FHdXLZiQRlk3JJJiJy+lEcMu3BftWisWAVJuDQFiFaXkSIYlYEbmpDYUgAXxp/NPzr0WkB1vj9e6pdsdf6OPSX8DjtEFazjW0I7kEEQeRqq8EwJsvaZ0YBky6CZJDAGF1glG1qyWe7OFxSq5IKAFsug31899qR9m8UEBJu3AwOhUDaD56b03ad2yC+lb1HBdCz4bBS+YNuGI00gqSKZ8GwhYEAxDNJ8s71pwGLndgFmzSomJ2KxpoI2p52VKh3WIylhHTxsI086W2yThtbXkIP8A1lsM9wLkjxnxTuswBG/pU/avijXcGXIAVtJg5ZzRzE8oqt9sLw75isNkxDz5brr79PfTbtHxWcJYsIyLnLM+YcgSQD0BPPypJaatMynSaDOAsWQMRb7uBvuWCjYb8t591OLfEXs4VnyKF8QG+Ue0IECdwdYFc8t429ZkqB4BIZYnUZTB6QT8Ke8L7RveweKFxlgMmRdmBKMhj+WAmvWaTsM2P2uKIuxtswF0jIGgHWYYeLoY5UHhLU2rZ5F2+Zp1wA92g9jS3sPajWS88+nlFH9n1BwmGJiQ7ToB9bSY9K6Y8EJciHiXCLjO2S7aRViQyAnUAzOU8+prOGcMvKbeZxcm5uoABGWY2HntTL/UyHxPdgCHdJ0MSbahdiJ1JrXs9h7eHe3YF0XIxOZQJ52YOhkxmB+IpZYwGGclL4z4bhYjQBZPuB99G9j8K37LeuDQC8u+n8G3l515xG9aFxhcYD2YmNso6kdTVl4Q/e4O8QQZuoJhQIGQctNhSbnwdk9JLS3Ig41bZrNh2OrrmMdSFNV7iWGJVAJYshgAc9QPvirl2iRVtYcCIiBGx0FUvi2Le265bjp9GIyxG5PPzrJkIab1JUitnhuVZCkAhkzHRS2oygnnpr5zSZrMHxMoI0+G+3SrS+PuMFDXbhCklQQpCkyZHQ6n4mhyqzMmT/IlV7Uv+j1Oht2FtLcxBU6+A7eoq3cUCYe7YZV2LkidSQBVW7BpGM0O6P8AMdKtvaU/S4cAwSW1H9IMH0M0JPvHNJPqMcG4vIt1kALiTOvlVJ43iFt41wFzM0Kq7CcoAPpJq+YKx3dpUUyFEAnfQneqN2jH7xc+kYajQKNNB5Uikkw6ek5ukVTG2u6fIfFr4suvnHLWtuKYEWCqvOZkzQDtm1UHTeNxTNv+63/j/ioXH+6Z9P8AFWWoPL6eXxCD0otLByZwJVY336RTIf8Adbfp/jpUbW/937v8U3aCdjJC0O/8J36Gt0V+aHr7qL7vrc+fv5dK87ofx/P3U25A2TXVgtnDsdyFj+IHX4CsqY2R/GfiaytaF2z9S944+PTr/amvDsYvhtiSe7k9B6+dV7iOKhj0Hn5CnvAMPktZjqz6n05D4VY5ENyNRSrj4lMmUkOGXaRsND58x6UzH3Up47fKPaHq08tMo/OkoZFe7NceDNbt4kw9toS5BMwfZaJP3V0HL8K5NhOHu2KuJnCM1xgoPtZiTAHTlrXQuF8Oa2ELXXJCwVZpX1HSlYxz7tRdH7TeH+4SfXYfdQmCInloKJ43Zz4y8sjW40FjA955DSkth8jENtsQOfL4Um3cd+nr9klgfHGIPrT6VNwu6L11bYkZjGY8vdzpJh7LMBAgGRJ20116bGmuAR8MwuZc7CTEEgZBmbMR0MA+47Umw6X9ZNxuODoGI4WbGExdpWL5kBGmpYysfdtVJ7PYC6Ly5gwQE5l31giIHnG9YOJ38UDccsvgyq0kAkSdYENz6EaRzqxdkO+sWu9vXjbtXbmbMhBNxg/duiFTI1P1hGlaSpHPp6k5O316lht40KTdiCiM2XbL4Xyq0eycwiOta4DFYpHa/bUANdYMHUhdWYhVMgu3imROgqPCXTHiQrZYsYG1x1ygWyfaywXaYgMTryrzh1wrcgBic0KEhhZgFnAVpywBbG0GRqCIExuwimKOO8Hu57zqfbYswC/WLapMw0SpJ6HfQ0HwfhWKu38sIWUQQw1iSI228R+Iq9XrOW3cZLbBUQWbZ0DN3mrMw3WRMQJ260HjrcNct22jNcXNkOUKptlQhBM5pImJ1g+mtoD0ozeMCbGcAuFltm7hgzCYGbOI1g6QD5etTXuwrC4QmJtJbhDNzQmQD0EjNMeUV5atEhQYUZQpZw0ZwcrKwAPiB3nYUyx/CxYfLfdSxUFYLtodmJIMjTYHnU98k7rA70dLq3fsJe0GFvWUs6qLdzQsFJLTDjNA9NN9hFQYLH3rastth/ESV0Deztp0Bny84q13+DYw2rdxL1vuVYXR9G/KSOpjlB0pLjuGi46s7F3ZZMACcoB6wTEDUz5cqpGWCUYKXUAxPEGvNnuuMyMpLAEAlQIE8j7NF2rwJt4nu2zJfzMCGk28uXKT9rxTvG1DYPh7o+tpZU5dAc4cFWAIjQmR7Q2j1opMGH7wh5CqbYF0x7bLDSQRoVAjTSaDZSGhStinEcGS/LMxZ8pGxlYkByBuIXeeR0p5wu5ZwWCvIWZC7Ky5upAAk6gFihMdCNtqGe0bZUFwC2hWPEcxZWiSQwAIBMj5mtbVxLmjkOocKO8uZZDKHzEvOQgaab5htrQuystFNUN+NYtLuHw7BlMrPhMgEgfmG+FUztO6uiLm1yREc8x/tTPGWQgQG3btrlzAKSCVWV1Eskklj0Oh+tQmHTOviChAWMhZYISRmaDrA5ctPeVglHQrvXZSxhG22jfXbUjf3GtTZYHcgGYM9OmtW97E2goMW9nIAYrmEE6DMAdok8/OpTbyL9H4VynV1YAd5KyxBOxUEb6v60+8d6bF/YTDFcX4gQe7bQ7zpVh7bN4sOdDBfT/xOsUnvWrll7bW86lbcsWIcuNpUe1lYr5wD5Gh8Zma65eNVBB1lSzglgg0JYRPSZ5GssuyGppybwi98IJbD2yTJj8zrXPe1jlcZdA/l+JUU1tX8ThkTKyPasyuUOPEMzLJEyTmK+yDSfjbd7fe8s5SEI0O2Qak7Tm8PrWjFWLDfpyXQQ/trTECvHx5H1RW72CzSFMH0B5R95FaXMASYUMZbKgjUtpppz1+VVSiU1NbVjdSNRjuq8p3rz9uHQ1lzDMDAy6AzOkb7/l7qHv4dkfIYkdDPnvR2RZF/U6y5f8ABP8Atg6GvP2pfOvLeHI8TA5ZiZG/TzNDlefKYoqKA/qNRdQn9qXzrKDY1lHYhP1M/QuWKnvDn2BGnMnKPlVz4W+azbMESk/KqZx+4VuuBuxI+5Pyq5cNXLatrzCD8qscowUfr30l4/fRCjXMxVRmIAJESp1jUDw05tN9396qPG+0VzxJZWSX7vqSAfZ10gka+VI0wo3vPZvYzDXbVt7blgWmQrgSAQCJJEDareo5zyqn4AvcxFi40ShyMogBSuYEAD3Grhb2pWMct4wyjFXsxgd8fFExrvHOKIvYQYm2rLZAdARddniSxzJpPRWHvpV2nb94vdDdb50ZwbMVVGLMAdAGJCfzATAaTpEffSV1Oq97SrCRlzDIEQIe7lXLbNJBIiD/ACmAfKjixbDsyCEGS2xFwhJ9kuANIOVZ3315VY8Vw1MMSbxDLeQvZaJXvky3QSN8rzlPv2pdwnvLt0YS2Lalz3qssqkBAxnVpUlATvqOVBvzLQUXlBHDOKwgRF/eWzKToUdGzMrFQIZgfCJI3Ohpo2DQJd/bWcXQV7q2rZSzQHZ28LZQ0RtGp9yrEYd+GY1Wz2MSxAQKDEAwQSp1EMJzzB8qIwOKa5cOJxK96zsIQaAAOpdAv1iEJMc53NSaploS3rj56DJL7d6cRkuBSs2gzZwSBKpmMGcjMY9wqThPGe7t4m+yZbmaDcgybjZTlPR4ghoABFK7vEL17FfsxZ2sW3ACNk0MgKQYEDWY0ojtljLaX7OGRbeRTLurFhccmJOgAOYEc41150KdibrSTXzqMcbhESzZdnfvZz2iLgi4xhjcKlZkKCsyASelCY7B3DcxkB1ae9Ba2c+UEEqYEAtlPig+zy1jXjmOVsYLSFXt2baohQtIRm2YmDm1WV6CBFajH3MZisajAhxbNtEbNyBygmQQdzy1joaBROs+dnmIW0WzDQZlZABmzq3huIxMgbBsgnddKt/ZniWFcZLyreYd2EZrSlvEQuQRyUtz2htIrn3CLZuWAzHK1m4cqkOT4Qc1sQCQTIJnQZdSKPt49g5tWGbNcIvJGVBk1GU6nKBBMAiPPahdDamlGa22dkxKWjbNkBVSIgCBHTTlXNsRw69ge+UAPYuNn6wRESNNCdZGogVceA4hb9i2yMkhQGVeR5aL7MiDFM8kgh9R6HTzFM7ZwR7jOcYe+PD3S3GdrgLKse3BM957QGRVGusTGutCY7Hh1AQaXby6JIcAGEzKARByiHAIMHSafdpOyja3LA3OqjSdDsOR2NVZcSQCb/eIyOGcDVxCBZE9AWaAQfFpNJVHXDVTNHuG6WyWZFpgc2oBKwWQIDmiQxzb6EeVQ4Zcyu7KBZLJmC922pK/xgsV0UmMsmOVGcVykr4XuFwoS48C5JMfVOwBYANJAjWBQ+KwaWyHXLdZgc7NKm1poQBBgBddI0rFb3VYyxVu0LQa2/eMoVoClXW2pHuc+Iaqp9mkfFFttcOTMjuWaGY5lyldjA8TMXkNoIHQGiMLYuXe8uEqwRwVBYSwCrqNZgQIAkydIM14yZhN5rmbKQO8U5ATBY7CDIA8oPvyHSUeAmxgbt1lPdFipKnNlcMzgEBSTJJLa8g2ukVDirGS4qKwACE3FQwwK5QyFdQQpDeLSSSRyrTF4a1auq1u8oN0d6kIDGjEyCZB1GWNZjlrQPEMeXCliuYFAHSDn18UAyWMMJPPWgFPddcBRa0UcqB3r+IC4pBzFz3jqyNKlYLGR7MddZOCsvc3ryhg4UZs13xMpGc3QuWDpmO889DrQhxWT2bjqe7IForIAaCwnTfwMdCDp0qDjeHZMOCgw7r4XNxZzw5yZBJEJmU6R125svJCPi5GcbFrMlxUuGw3shgVkhDBnbKLjDSSfaNKbWELWwQUWc2ZUbc6t4p29mRG00XfuPcPc3c57ogquZVWAACMjQSIEgBuumtTYfBIr3AbfeO5ypGmpZQQBy0zATzB6TTrCFcVuv57kbYUd0t1LgeAcqsoPgHiOh6vppr4gKU3bZRmBHdlB4VLFTosMw6FtD91NOFWrNsd547dx7r5UYSptjxIG8M63Aq5gSPKi8TwdmUsx1yqSWUZ8vTWTnJy2xpqQaZEJZSbwI8TZAYAK4QoHyhlY5QASxYaBYmPhUZJuwwi3qCIGrMxysw00VYI5/fRHE8faIW3bVrJDMLjsSxKGIt5QJAWIipMPeYPbCxfYBLdoW4mYL5TptnYSeeWmQsq6i1+GKZZr1sQSMu5PIMAugnzIpMtmTGu55TRdwN3hRUh2OUqSCMxOw6b9TTjE4cWRLILbhFTu2jxa+KQNdtZ0qiwcu2M3gRYxc7kgZeoMmD0B58qyt+KYLuikNIe2rj37j3GspkRlGnRascQcQ2mxYj10FW/CsMieSAfKqhcslsQ4UEnxbetW/DWzkT7I/KqMRhSN+vfVKxnDriYloC5HJZWYZgDIJ0UyCA2m2/lVzttP68zVQ41Ys28SrXc5D6sA0QTpMHQ6ACNqV8BirdEvBMK1rFEtITUZtlOWRPnGtHcZ7SG1e7pLcyBqSQcxGkDcifjS3A8Su4y6mDQqttiQCRqd288oPlTrh3AlvojGBdAKsW3S/ZaVY/yMJVgOmmsVJyOmGjjdL9iv3+zuMxltWs2jdhiIRYOYESWJgSQw3/Kk/A71ywzXUKhrejBuk5SI51ZD2gum4bfiw9oMe/Sy+UO+aC2ZdTPM+lLOztpL+KOa2xw2ctcCZoyCWjNJMkKdzJ1pTpjSk5efQmw+GGLW6UDFUKsllSTkUmCqjpz9PSrPwzimDVc64dxiFaLAtsE5azmJmQSIgyB11pBi+K4XCX7p4Xdvd3ctsjO8rlzEEd2dHMEbtv570ku4xlFnONBJR9nblJb2h6E860kGNSjSVFhwfCu8vo94YgqzEMmUuUUK2xBnwDIdtgQKi4rxsWbDYNEYp3zm1cZYJQkFhDDcQoHlO1XI8btYHDWnRw929aUm1mbvVUqzAlgphy5MsY8gIFUzgHCW4g5UQja3Be0lW/hYxJQmI8zOuspxyGDlTroE4h7K2rHdYqL1xDduFj3YCsgXuJJgjwGAZma37LcJN57bpA7sd6SSIYq2buzPKY23zVXuLcOu4U9zfENoZGoKAmMp/h1Yx8RXQbmFFm0L+GuW7xa2QWYwJy5XDAkAHKFIG8hhrpGa8hlNZfzzE3DeJrdx9y9fXIjXY7q2uVS0EePL4hJyjNrrrQfB7b3cffQi5ad7jDIrDMJ3WYAOk8uhoLsEti5ee3eJUOs22EDK6sLgOojZSNRRGGxF5eJuQCt57ogXMmaSAZJtjIIGug9aVrk2mkpJLyJMVwlbb38Ik3CpNtDmMm4WkMPZBOWAdIkdKHwNi/fZMMsm9am33ejDUgMCZy5QAD66Uxv28Ra4oQxvI7apcvGS5kw4OVSqHQARpHrQvFsdas8Qu3Lf0qPDqrgsHZhqrZiSQSD032AoMppSuvb+R7wviDYe5bvWEyoZ70ls0FiyLcZTqrZBl00Eb11x8SLiI9lpRwCHVcwIOv8QrkXHFy3C925YFrE2/o1AZ+7ygLs/sZCJhWBEaU/t8RTA4hcNbdwrlDcNzxrlJBzqJiXURP1dPdk6OfW091Nc/P8HQbV8qPECw5+CPgJNVztZ2VW+jFZDMpGYKOmgbmaPx18WyqsyANsck6dToAByqPFcVFi2zytwD2kXTTaQI5flWu+TmSp2jl3aOxdVlS6GW4SqByWkLDRl1jTlIMUVa7PXP2M3LFu34MwJLgswCZp39otIykaTVg4p2hwmKa3aYOhcwsqCVbllKzP9pqldpu0DYS0cLby3bWJE52DKyiShXLyO9DbeC8ddxSJcGyLZDd04uwMkAiABMqN9PAxHrzOjLD4dysurXrSXMhkmc7KQuhkgksxJIiT6gZhu0LPh0WA76L3WTwZAAFhs05iQJ2n3V5w/BNdax+zqVuQ3fWzdCxkKuveZSCyupeYEeIaSNVrJ3dqnGwHCXM5e8rgYhPDYQAMRCqttZYQTBYZo3X3UFisat2wjLdttfCg6obeUzMMSILMxJziFAXcVta4l35utdzs7AhShAKKjGAR7JYSQuUbE9ahu8TfMLaFsotsFzrnVnb2wOgVtB6+dOkJJ1x18iThq3iDZLrca7Z8cBSyouTOFJjKcsAQNSJ86Cs4a21kZLjG4mbRxI02AaIClOW800N8XriLba0ty2mRO6BKmWZ2aWkggCfKYpVw63aRGDq5N1pCkA5gmYQpXYhmk7bCgOouqfz/AKb8Uxl1rNq5cW2RnJ8BAc8mBjWACFEyBBFAcQxFoZwiujRKCSxBOpGbkNWM+VE4fAu962loifb7t9gwUB7hiRAI3J2UHpQ9vDNbum7cBVEYFyDklW1AXLqM4DQ21MlkVypPz4+WBcYXuYtBw5UCWViQSddP8VPwzGPecKLsEsGk7l1nKAd3bYDzNMls2r7qqHO58YsMTDNqWBKgT4RIiZ50DxBXHh7tR3V4mSD43EAqVGywFAHQeZp00S1ISk6jlegLe4MA7qbmwObqGUZmnc6GBPM+lapi7bZECdywYZnB0Ea5go1DcjrTLH3xiHdgioUQtCKQrAas+hIDAwJO8J51mB4KDd7tQr94hZmzCbYQsWMwQpyxqRuRpRXqI1Tx+StY4hmE+EdY3k70cmAJXwgEDeB5cz8ai4rjBfvG5kCIQBlEGAqgDlvoOVaMCAQpKiOcidJ5eu1Uy1ghFx3uTVkOIU6LcnwjQHkD4tPLWayjrNtroz3EDEwASSPCBlEBeWh+FZR3egr+nnLK4LD287L3MOFvm4lxCfGolSGJmNT4l+/yqyYTFp3SOWCpkUyTAjQ1zvtNxm7i7xzHwqSEQbATv5k9aGwljK2RyYiYnTeIMU8bOWSXXgvWF7Rq95bVtSykkF9tgSIFIscBfx11VYElRlkggsFXw+QOo9aRXLdwLnUwqMdjrv06UNhA06HLznaK0uCumnGVpdB3hrV7DYhL1pH1eUBBlogMkDWQZEU84t2rzGbKque4WvLdtTDwAUM6OpIYld96DbtDibi2170nutQdmYkRvvsaWYXgmKxmIdbVosS+ZjMIJ5ljpznr0BqaVvJebcY2lgsPBuJ4QDEnFuO+Z1ykWxAVSDChRAHKOlF4/t29t1sWbNqzhFhsiLBuKdQSTqJHlO9U/HYRrV28rQTbdlJBkb6QY1moLmOLDvGPiWFWBpAED10mtSbM5bYJt2M+A2le94Rltd4FOcA5VYgLJH1h18qtHGbowSmz3KvdS5kR4kMvtZiDMNlZdR+VVbspxl8PnC20uLeyhluCR4TmGnrVvx3D72JwoOVENpzc8JOuYk9SJ5AcuvKllV0VT26dso3ajiz37iPcjPGWRI8K6LM+UfCmnYrtEMKL30QdmAyFjARhmGYxqRDbDeBSbjeD8Z1JiANRJ1MadYituDYUkZmB38uWms8s0D40ZRwQ09ar3BfaDi9/FYhbr+2JCoNlhj4VXXTQU/xPau5i2bPkRssEWlKK0TJbUy3sj41XMCC+JyITnLeAEkDPsAfU6ec0wTgWK/Yjiu6cqHJdo2LmCYO4ELJ5UKVhzHT9wDhNqblpVtye9WG0/iAKtm5R99MuF2P2XiZ7xlTu7pMrluCCd5UkbE+lHdg+4D2+8Vjd74G2hXOrsJi3A2mQc2sECs7T8YfHYrvf2ZMOMOMjZBMAHQ3JGUwxbYczSvNl4tKcfb2Pe3fcYbiDmwz3e+tk3O8bNGaV8JiQQBOu0jpWdr8DZS1h763S9xmyG33OVAokk5wBmOYMNSTryApX2/xDXLlq81rK3cqrMCpRyCYuDLsWH1TqI6UwxXCXTDWFuMLti+guWzbJDIwylmKsSCcrla1dQacs7OqYNxi5efBWEXKllXuOLjMcxcmMmUDpGwMTqRtRPEsXntJd764b9pVC5kzBz4UVZ0C7Drz50FhOJtiTZsKhaBkChgM5aAzEtpqVUx1Aqx47g1vhyvavsrX7jA2SCDkTfvWEe0GXLGopfQfb37UueCwcSdr2LwVzvlfujeR4EDIMq+LMQS0mJ5xVo45xm3h0nNmYqcoFoeIgbVyPg2LNvGDE3LZS3mJXwFbfeKmcWtJiZGx5+tdDx/BzxBbdzmEBKIyMULgEanTQDShmyOvpqOYlW4Jw1WxuDyM0KrsRCyLq5mBUHeJGvSKd/wCnGAt3cEz4gAs9+6cxRGPtQdXUgag6A0Z2a7BHDv3he7mUnKWUSJEHaQR6RT7s1wJ8PY7sZmOZnL5AursXPPTUxtyos516lT7Q9lO7+kw4YpOqyvr4YH3VSuAXzaWYg5mB0E5S4MV3HD8MuBizDQ6ZADHqeRNVftN2LN2XtJlYan+bnrFSaaLRmimdnuPjCNdKW7Wtsi3dKEOSxZ/EFLSQYE6SAKX4jNhcSDh7qtdu2z3kQ6h84CyuwOoI3jTzobiOBe0WR1KsATB8l0I+G9EcBx9rurdwKRc9q4WiGK+HwQCTqSxDR1k7Uy4so5ptImtBRae14Ve2hcX7IzW7gEhhczr4SykxB3OwpPhuKMly3mUNlAUKYCC1BkaeLPJkmdYq2cbuscAtm2LahgrKVChWaVYiG2bUiOXKqRjb1tIt3AVuhTnIBnODIkbbTosDUGtHJ0R1I1nzGGITD3bDOneK6NDqzA5ydmH1p5EVstp8PYD3lHd96FyaQ9xM7AN5BmhjrqIA3pThEFq4j95bZluA6hucayIOhPltW3GrNxCttrpjM7ITMAlyC0axMZvQ+dMlRtSblFpobWMJYa4i50tI5z96Wg5VzAgBfZLnMRmjSKh4pd/ZvpFYXMNdusbcsC7rbOUOwjw+0YP3RSTi10vdORdBCoFB9lQAIG+oEnzJrXEcKum2rG2RmBdeuQT4o5DwsfQelP7k5TksQ8gri2Oa4oClEt20hFR5LBmzHMR7TTqZAofC37lnDu9vKO9GRm+uBuVGvsnmfSiOFYUujMpB7sAsWKggQIgEyQToImr1h+z9i3w495bV7jWQzEwWVnbQdQw/41rSwT1Ivapt5d2ihYHBuiJmRG70AoGWTlLEAr0JIPurzZrguI022IBUnKWGhtyB0kyNaO4Xxe6ot2i1oMnhtvfELbgnYiRuTqdutM8ficfg7BsXbaktmy3YDhUfVjbZdNSTJOuwprFi1tUV+Rfxu02F7pbZJzW1c84kezPkI20rKIxXahHW1nwytlQKJY6Rpp5bV5Stlo6dLNlXvoENsr11PWpcTcysHIJER99bItp0Ba8FbvAAuUkgRJfz6R99b8TbC20AstiHuyPFcCKkeSqWM7bnrXVuSPNnDvYeCLDOhuZXDjNr7UR5153olSY3kKBpEwZn31Nwa/nuIhzHOwBjVtdNJ5xXRO23YLhuGspcXEPZbaD9Jn0mApIOeY2OUayBSKmPO4pUzm4xMXzn8Mtqd4G2w30p/e7R3AHw2EuPbw+r3GEm4dACxI9kRAgR50ns3LWVmbxNMA6TqOnKsS89qLgCgXJ0I0jb4abdaEki+nKU47Xwb4ZVzoGEWzMICM2vMmCJO9KMhA1VonQjT8q6J2P4XhHS49/EG21u6htgZdZWSIIM+IgadPM1T8VhLLXL2QlCGYBIlomNR9Uem1ZEtVVQPw4B1hiQJ36npXTuwfEUsZxeINm4oQt/CZ0n1nQ+Vc64dlzLIIVYIk6ETJn1Aq38QxmGDqbL94bpVO70CKIy6xqfupH5nVGpabi+a5Kz2yuMmLuIujKxXRACIJ2O5BGvvrMPi1FtDoFPhE6kROh6ydauOA7QWMMWy2beJulgpe9blQR4TlJ8ZAHPQaCqnj8b3pxFxgAxdmIVQEQlgoVAZkAZRHTmaZNdTj7NytJiTC4hhcFxdGDZljkZkR74q49r+1mKxFhUuN3SrAa3baEczq5A1MkkkHmJqj4ZGuPCkTvMREazp6UTieIF7SqSJnXrygz56zQrI0pWoof/AOnvHHw+MssCo1y+ISozjICdjoSDoRtXmL7TXnNxmcxiWLXQAFDAwMpAqu8PuhHDMdAQfvovAZBdPexlthzHJmEkKPIkj4Utcl3PvxbLvi7y4mx+yXSuDwtvDpiGuhO8Ny4QuXczJzAZRrIImIiq9jSDicMrg3IuKFVmIGrezzyiswPGL1pwyuQco942j7MaaUEnESMT39uQRcNxQxzEQcwBJ1bpJpLxRfs1HU382X7/AFUtYGxdtDDIExGrP3cBBJ+uBMPmBgLEa+VVTj+JuYnEXsSc2SAQHuZmC+xInWJGw2mpe2uJt38ScUgZhetq75dAt0eFhrv7APqaF4NatX7d1Xc22zIEbcQxMhx00B06VttZE0p3UeqY7PbeMDawi5UW2+ZozFmg511mILsOcjKORq8/6aLiblyxefEAIxa5cQGCwYEIrCIIzMWgHSdq4TjcKyM4OoVipYezI5T7q6X2T7TG1hrDkzcjukUCSSpCqpA/lUetM47cnO9VzcoVVne8VYJ1zuo/lNAlEiTeuxPPSfiJpZ2E43iMRbZMTbKugHjIjPMmcsaaU7xuDLRqsDrM+gM0ZZVohWyW2T/YDFy2uouOx9R+Yoi8qXVggwfOD8RUDcLX+Ij0I/tWCwRlCXIUct59TP3CpW+o7UehV+1PZmzdRlyFWIMNmJ5RpvrXJcdw25hPA6aaww2I6+tfQl5VYZWgz069R51X+Ndn7d0fSezqNt56+fnQaHTOG4t86lZIEjY8zGpHPajuGdib7JbxLXbclxlDElu7A0Y6EGdIWZH3Ux7TdlGw5LWyXWZI6RHximHDuN2FwyL3iZlADKWAYZYWIJ9T76ZNrgEqKBx/iiXGQ2rXdKF8QzZiXJLFp94A8hWnZzEW2xds3yAkNJJ0LBGyZj0z5R6UOwRpAEGd50P6/UUJisOVfKRDHWB59IJ0q0UqoGrKTdlpHC7tzEfu7rcYK7AJMwoI0HU8oqx8Bwz4jC3u9buxhw1oXShYvpqi+IRAVR7O3PlVN4Ncxd9y1pmBs2oLJCkLsJyjUnadzGpq28C4qlnDhMRcIKBk7sqQFYjNqeZYkkt6CpyVF46kpJtcFd4pj17hFtSzG53txgMuWFKKgnp4j01I5V5g+0l1lyOxe2JnYOdNyTvE7UNw3BNeUCT47y2wNIkgkkz00ojA8HtrfvW7txQbLGbZkd5E+ycpEGBv1oquouqpXcXyKcVPeFwrZSZ8Q/i12ovgvFbuEui7ZbIToBurDYhl5iR8qatxLCXLeTEG4C7FsyLqhkhTGgKhRqo6nTalmKwqW13W6p8SsCQGWSNJAZeYj13qm5UT09GUm6xSGeEtjHG5duWyhzEE2SFRjufC+aDtt1rKm4XxPAi2qm7ctgf/AEzaLkEkktnUw06chttWVOvQrGaaVzKZhtz6V7xBACsfwg17WVV8nK/CT9nmjEWiP/uL86af6h3CcfekkwVAkkwCqmB0EkmvKymXAvREHFMOqrZKiMyEmOumtScJbMhDagSADqADJIHvrKylXJ2aPiGuKsK17CswlntEseZKllBPmAoHurrfHj+zcIz2Pond7eZk0Y944zyd9ZNZWUJDS8a9zmvFcMgxIhE8dg5hlEHw7xET571UEUBdP1rWVlTR0JZkN+HHw+lr5xQuKtDumePEWMn+r4VlZTdPycel4pex5wOwocGN01+IFb8FUftJWFINwggqDpmOmorKyj5jaHiXsxVwy2GcBhIPL3Gt8HZVriBhIO/wmsrKy4fsTnzEPxbfTMv1Ra0EbREfOla6OayspOn4LQ5XuOe6HcWjGq5oPqAT95NC9lxN5PtD51lZWXhDof3B1Ti2Ct2+B3iiKDcVncwNXLHxeumkbcq5rwFB3+GaNe7Yz5qHAPqIFe1lBcMlL+odY/bbhvcIOYybzofNfD4fSup3/ZNZWUYcEfqPs+dRfeEZyOSyPWktrEvvmNZWVOI3UItMWQk66/3ou2MyCdZGtZWUPuMuClcasrNwx7DEL5DTT764j20thcbdAAAkaeqg1lZVtEnMDsqJ99dg/wBKbCYjA4uzeVbltWgAqNAVzEA77id9OVZWVp8lX4Tm3Za61rGt3ZK7jQ8pAg9dOtNu1toEkkSchM+m1eVlaXiG+n4fsJuHX2t2rVxCQ3fHXcezEwdJ84mj+DeLCYu80G4bttS0a5TnYgdJKrt0r2srfaND+rEG7WKBbwcAa2NdN5Yn5mg+HtL2wdQDAB1EQTEHSK8rK32lY+OQ24Pe70MLio4Qwua2hIGuklZivayspWxUkf/Z">
            <a:hlinkClick r:id="rId3"/>
          </p:cNvPr>
          <p:cNvSpPr>
            <a:spLocks noChangeAspect="1" noChangeArrowheads="1"/>
          </p:cNvSpPr>
          <p:nvPr/>
        </p:nvSpPr>
        <p:spPr bwMode="auto">
          <a:xfrm>
            <a:off x="155575" y="-1195388"/>
            <a:ext cx="4714875" cy="249555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9700" name="AutoShape 4" descr="data:image/jpeg;base64,/9j/4AAQSkZJRgABAQAAAQABAAD/2wCEAAkGBxQTEhUUExQWFhUXGCAbGRgYFxwcGhwZHx4cGCAYHB0dHiggGxwlHBoZIjEhJSksLi4uHx8zODMsNygtLisBCgoKDg0OGxAQGywkICQsLywuLCwsLSwsLCwvLCwsLCwsLCwsLCwsLCwsLCwsLCwsLCwsLCwsLCwsLCwsLCwsLP/AABEIAKMBNQMBIgACEQEDEQH/xAAcAAACAgMBAQAAAAAAAAAAAAAEBQMGAAIHAQj/xABEEAACAQIEAwUEBwcDAwMFAAABAhEAAwQSITEFQVEGEyJhcTKBkbEjQnKhssHwFCRSYoLR4QdjwjNzkhU0w0NTorPx/8QAGQEAAwEBAQAAAAAAAAAAAAAAAQIDAAQF/8QALxEAAgIBAwEHAwMFAQAAAAAAAAECESEDEjFBEyIyUWFx8ARCgRSRoTM0scHhI//aAAwDAQACEQMRAD8ArDaBPsj8IqO5z+wfxLW98aIP5R8hUbnfzQ/iWnsU3I1H2v8A5KJ4aND/AE/hFC8/ef8A9lFcO2P9P4VrWE1s/wDUb7X9qCDQ/wAPvH+aKse232j+VC4qQQfSg2ZCfieLKYlmBIjLt9gVe+FYu7jgBOZFCgTJjQztqKoXHMKTdZo0NtWnlooHz0oTBcVe0fDGvUuPwsKhy6R3NdxM63/6TetgAHT0bpr98UBxDDMqy8SxUbbkGTuPOqKnaW5ygeQu3vzeibXG3c6iQP8AduGOm5rbH1ZK0lwMsewgqNwJ+O2m+6n40rtKdmgzl2BjQ5dQdZ/xTfE65gYkqNCdV9es6/ClZVpEhQIMRO8A8z6VtRg01hih1ZSqfW56QPX0imrXYZGWDl946flUVy6XultANgPj/c1tg8oRidCAZJ89fnFNJ4ESDe0GOa473MsMWGaNFEidAB5TQdg3Dt8TEfLWp8GveeJhuB8RP9/uprbw/pHSouVYKU2LVw7ka5PgahvWLg5KfdT5rXlUT2/Sl7QfaVu5dYcvu1rW1inJjUev+KeX8GGEEe+ltvC5bkN5e+qxmmhGmiS3blgDJadhr7vOrHhL1q3hnVlzs2Uo0+ywHiO+vMD8qruDcgydNBrG0GSRPM7U1tt3gzGByA6DafWhLgCecA9kEsW5/hH96LzAajb9ffWuHTT5+dLeJYgyMuwOw8/nQ5Zqo0xuP1AjTz3oXDYjNdEmBlJ2309n31piV01jSdYqbAKoQkzmA00+r5T8KfhCrknNwCW08WmvloTQF+9lghjvp5V7fuCSCRpAAMeZJ18yB7qX4hpYwNP1rSpWOx5irwJUpsQZPmI389an4W30g1MBW/4j86WcIYEOuukEE+8f2pkoGRgdNJU+YI0npqT7qdE5EmJtQTHnFScNt6u38o+Q/tUSNKL5r+VG2LqqGzkKpVYJ5+1/ii3gVciG/aKqoAnw8utTYLAd4QvoPuFNrdjDNq1+0pPV46dRUGLUWiGtsjAfwOp9+9JF3gs1SLrxL/T+3YwhuXHAeActcd4oAHaKsGO7UXLijM5I6TOlVa9fzGetVTo3Zt1igZ6j2qRpM1pkkgCmcrJuNM0Y1lSnDnlWUAUzot3Zfsj5Co2XT+n/AJCt8SIK/ZHyFZGn9P8AzFEkeEa+/wD+SieGDwn+n8K1Cy6j1/5tRPCRo39P4VohBrWlxvtGob6eD0ipU9tufjO3rWEaEdVpWZFav8TYXjZdotEieuqAR6SZoe/w4o+XQ5dyDpOhiTQvFR+8t7vwinnAbYNm9IBgMYP9JikpKVnTG+zv1BrOF/l3/mWnmBsHuye7hcyeKQdZPTrrSNcHMlG0+r4RqCd52EDkatWAtxhRl2zjbb2t6zkLJAuIvkXnESoQH56e/wDtQguSQII15+kaUfjgO8u/ZH50HYGaJMmR9wP96nqB0wDDv4yKJ/ZBBQD2tpG5BB+ERUeHX6TTkT8jT/hdjNdtsQIDCSTAgnX4mKM3QIrJHaw+WOgFEZ4P5CrV2qw+GUTZZc/1lDAgekbxrVSbwqTz/X+BXLJ5ydCSo9a6J5ek17mBn86DCmfz5TRotSP7/rp8qATHTmOXzoTH4XMobmpn3fr50wwVouco1nT+1N04arWXgGdILQBHMH3wAelNGVCyVlRGBz6jQ86PwuCCI2YmPhVj4ZjcPYCkWwzqwZizAyI9mBpE0r7U8ZW+yqltVWCDlG/nvVrbJ0lmxJZvFlCqYMD03oHH4cgn1H5GNqa4a1kWB0/z8z91AcSMj4A+4j8qylmgNYNXtA21JGsffpQtpYZBO4+RB1o+4sIvp+QoYDWeYRq14FXIFmEEnzPLz9/SkuIuENlHvqxWuHycoXxaDnM6VFx7szdwxU3VK59RPMU8Gh5Jg3BnOdvNfzFN8XgGu2ii6A7sTAA50uwyICMkzGs+7QUya2Wa2pOninoI1npTkZG2FQBEA5LE+mlRYhXutcQEgIoaBoIyzJjUmmL2YAjWBQS3SLl1dfEqjTf2eZ6URCtOX/ibQT7XKhsVi32zHUUViL+UlTPxoLGyMpPPlT2PwRd5pFSjDmJA23HOobV9RqRJHLka175ic069RU6LdpYSQEGupO48unrUL3lHsCCev5V44086hK06Qs8HjXDNZWBOte0SeTpGJ1ZfQflWvL+kfjFe4tSHUHrHyr0WzEwdhr/XWomjCdQPMfjaiuGHRvd+BahCeL9fxvRHDV0f1H4VoBBMIPpD9pvnWzbT5V7htLh+0fmK3Kyv9NK2ZIovGv8A3b+78Ap5wJYsYk9Fb8qTcVj9sbNsY/AKd8CEYW8dyQR57oPzodTpS/8AP8/6EaWXVigmQSCNPfV14P8A+xt/aH4qWjDN3puZSSLokGIZJhjHUUz4WsYfTbvdPIZz+VJdgkiLiN7I91onKoMfGltrtEW07pRpyX3H61MeKpPe+aD86Q8LUsx3EAmdN/h5Vmk+RY8Btm4pbQQTPxg07wrKGDEmMv56UhtTnP8AV8jTvHJ3SAAgyqxBmJ1g+dLIy6m9i6GusI5Sp9OvuNFizn0CmeQjTcmfl8KW4awWAbmvl8/dVt7N8OLJnzoABJzbADmfKubV5wX0+OBM/DnBPhYHUSYifhtXtiGUFQTmgxyGpO/vinvbDE5lNjPN24QiZCYZsyiBDajWJpdhuF9zev4QmbqMWEzquRGERprLfClUXVsbdkCvXEtLIP0hMRzJPyga60LhrNsg94xB6jnvJ2NbcRwgDElpIkeQ/sf70KpLZin1dPfV4K1glN5yNmFhARLE+QPupbjgrOrICIH1v/7SvG428GiCOe/+Otb8PYkkt9Zv+NPVE8XgItDwj8xOk7VBi7ZCT5z94/zVk4ZwR7ltXVWIEkwNP1pQHHsYHQd1bVCkKQNZM6k+etTjLvF2u6Lrx8CHqv8AahrVxUKljpGo56mmOOsEIgbeNfupf3YjX+Ajbzp07RLgYHiOEVcys4uDUSBE/wDn+VV3tH2pu4qDccsQNCflQuKysHynUAk+VKVuKPPnTxglwOpeYy4CS1wzr4fhqKt3D0/eLE/xN+Gqp2fvE3SP5Z09RvVtwC/vGH+034aa8ktTkN4x/wBZ/wBchSNX+mu/ZH4ad8bWLz/rkKrt1vpn+yv4KKERVb9/xNI5n5zWmKeUQnmWP30Q9oFZ6E/OgsWfgPz1p0xpLBBU1sVCRU9qsHT5Ccm3urUKNBGhGvXat3Og91aXlh9PL4xNFMrrLvfgJw1uSxzAa/rlWUvxOsVlE52zo2L8bTsZEA8oppw//pr+utBcQ/6nv/KmWAX6NaJNGxsqdwK8WwqTHMz9wH5CpilCY6+Ve2AdDmJ9BG/30rCLbA+kM83I+8Ua2EYAgjlGmtB4dvpR/wBz5tVqCyaVhRyDjQjGPI0BH4V0p5w+z+63wDOmZYMc1I9/Kl/aRivELziNG5jT2QIimWC/9vfBAEpJAERJB91L1OmmtNe5nC+J95cVCwYlTqQQVuKCANNShgHYnpTfg6/utsazmUmd5J1++RVVThluN2OUxmB2Pp0HrVn4AT+zAHfOs+9m/OlbXQWSJMZhs3frMSkT031qs8BtkXiDMZWAk9BVtxsAXydggn9e+kfD2UuoQRCNIPtCFIE/E1kBcBNhPpCPNuXkaMTDgZmHNj1/iI91a2MN9KY/m+TU44bhcyGRzb8bUkmZIm7O8IL94w01Ue87H7qZdrA9nDugYAEgAE+14pI+FMex7BUuA6fSLv5E/lUf+qVm2cKxZMzBwUI+qZAPuI0rmb75ZeGjnPA7vds14j6S2ItKTGuviG40ExPMjpRXFuINfW3fDH9qskW3IMF0ALC4IAjKSUjmuXpWvC+zWZARdAbchh/EQR/+M/d50+sdiXKM4u2zkBLLB5HUab+Dpzp1qR3PIJacksornD1LoM2mu06knWSPhR2EQKp8zNQdkrKm3OUlgR4tSSMreHU++pWIZQVnLOkiPu9aouRHwLOKHxkCIygxy3gfCanwdvbb2t46L60JxlDneAT4YERvvE0w7N22ZELjxZmnUH6pPKnlwIlkX4hym1wieUmenTyrXs34rbkmSbiz6ytR8VuEXlHLw8vfRPY+3Nu4f95fvKUvQorplh48kH4/lVdxK+Ffsk/nVq7TpBHv/Kq3jwAgP+2f7UseDMquRvHO3dt79CdfvpSu9O7t8EGI9h/wz8yfhSTmPSuhcGXI87PAd6fsnX3irbgF/eMP9pvw1V+zkZz6H4eH/NWnhp/eMP8Aab8NTbBq+JhHaA/TP+uQqtXB9O/ov4KsfaBvp3j9eEVXWP05Hkv4DRiyaWSuo5K76qYI6jQfHWgcSxO/WpGJhvX5VDdGgnqasgNkdT2jUFS2txQYdPkLJ0rGjfY/rWvDtUTA+fwFZM6NZWzxiK9rwIfOsrbkTWmzpuNMv76Y8O0RekGleKfx+/8AIU4wC/RqfKqHKgjn+vKknH8SUuWQFVgQ4YMJGU5R/Ye+nhH6+FLuNYQPllwgIKz5tlj7xSMZAOHuozIVTIc4BAJKnXUidRrVqQVUeH4RrN1Lb6kMI1kEToQekVbh1pQo57iMQtviV260jK2hAkhoWDHxojtjx1saqZAxuIfExgKyaEBpMsVYSOWppL2iwYfFYkkgHvPyHuqPhWBTvAc4EAyZI15GpSpOzrhc6UuBxbwWXD3LivlvJAS0FHdXLZiQRlk3JJJiJy+lEcMu3BftWisWAVJuDQFiFaXkSIYlYEbmpDYUgAXxp/NPzr0WkB1vj9e6pdsdf6OPSX8DjtEFazjW0I7kEEQeRqq8EwJsvaZ0YBky6CZJDAGF1glG1qyWe7OFxSq5IKAFsug31899qR9m8UEBJu3AwOhUDaD56b03ad2yC+lb1HBdCz4bBS+YNuGI00gqSKZ8GwhYEAxDNJ8s71pwGLndgFmzSomJ2KxpoI2p52VKh3WIylhHTxsI086W2yThtbXkIP8A1lsM9wLkjxnxTuswBG/pU/avijXcGXIAVtJg5ZzRzE8oqt9sLw75isNkxDz5brr79PfTbtHxWcJYsIyLnLM+YcgSQD0BPPypJaatMynSaDOAsWQMRb7uBvuWCjYb8t591OLfEXs4VnyKF8QG+Ue0IECdwdYFc8t429ZkqB4BIZYnUZTB6QT8Ke8L7RveweKFxlgMmRdmBKMhj+WAmvWaTsM2P2uKIuxtswF0jIGgHWYYeLoY5UHhLU2rZ5F2+Zp1wA92g9jS3sPajWS88+nlFH9n1BwmGJiQ7ToB9bSY9K6Y8EJciHiXCLjO2S7aRViQyAnUAzOU8+prOGcMvKbeZxcm5uoABGWY2HntTL/UyHxPdgCHdJ0MSbahdiJ1JrXs9h7eHe3YF0XIxOZQJ52YOhkxmB+IpZYwGGclL4z4bhYjQBZPuB99G9j8K37LeuDQC8u+n8G3l515xG9aFxhcYD2YmNso6kdTVl4Q/e4O8QQZuoJhQIGQctNhSbnwdk9JLS3Ig41bZrNh2OrrmMdSFNV7iWGJVAJYshgAc9QPvirl2iRVtYcCIiBGx0FUvi2Le265bjp9GIyxG5PPzrJkIab1JUitnhuVZCkAhkzHRS2oygnnpr5zSZrMHxMoI0+G+3SrS+PuMFDXbhCklQQpCkyZHQ6n4mhyqzMmT/IlV7Uv+j1Oht2FtLcxBU6+A7eoq3cUCYe7YZV2LkidSQBVW7BpGM0O6P8AMdKtvaU/S4cAwSW1H9IMH0M0JPvHNJPqMcG4vIt1kALiTOvlVJ43iFt41wFzM0Kq7CcoAPpJq+YKx3dpUUyFEAnfQneqN2jH7xc+kYajQKNNB5Uikkw6ek5ukVTG2u6fIfFr4suvnHLWtuKYEWCqvOZkzQDtm1UHTeNxTNv+63/j/ioXH+6Z9P8AFWWoPL6eXxCD0otLByZwJVY336RTIf8Adbfp/jpUbW/937v8U3aCdjJC0O/8J36Gt0V+aHr7qL7vrc+fv5dK87ofx/P3U25A2TXVgtnDsdyFj+IHX4CsqY2R/GfiaytaF2z9S944+PTr/amvDsYvhtiSe7k9B6+dV7iOKhj0Hn5CnvAMPktZjqz6n05D4VY5ENyNRSrj4lMmUkOGXaRsND58x6UzH3Up47fKPaHq08tMo/OkoZFe7NceDNbt4kw9toS5BMwfZaJP3V0HL8K5NhOHu2KuJnCM1xgoPtZiTAHTlrXQuF8Oa2ELXXJCwVZpX1HSlYxz7tRdH7TeH+4SfXYfdQmCInloKJ43Zz4y8sjW40FjA955DSkth8jENtsQOfL4Um3cd+nr9klgfHGIPrT6VNwu6L11bYkZjGY8vdzpJh7LMBAgGRJ20116bGmuAR8MwuZc7CTEEgZBmbMR0MA+47Umw6X9ZNxuODoGI4WbGExdpWL5kBGmpYysfdtVJ7PYC6Ly5gwQE5l31giIHnG9YOJ38UDccsvgyq0kAkSdYENz6EaRzqxdkO+sWu9vXjbtXbmbMhBNxg/duiFTI1P1hGlaSpHPp6k5O316lht40KTdiCiM2XbL4Xyq0eycwiOta4DFYpHa/bUANdYMHUhdWYhVMgu3imROgqPCXTHiQrZYsYG1x1ygWyfaywXaYgMTryrzh1wrcgBic0KEhhZgFnAVpywBbG0GRqCIExuwimKOO8Hu57zqfbYswC/WLapMw0SpJ6HfQ0HwfhWKu38sIWUQQw1iSI228R+Iq9XrOW3cZLbBUQWbZ0DN3mrMw3WRMQJ260HjrcNct22jNcXNkOUKptlQhBM5pImJ1g+mtoD0ozeMCbGcAuFltm7hgzCYGbOI1g6QD5etTXuwrC4QmJtJbhDNzQmQD0EjNMeUV5atEhQYUZQpZw0ZwcrKwAPiB3nYUyx/CxYfLfdSxUFYLtodmJIMjTYHnU98k7rA70dLq3fsJe0GFvWUs6qLdzQsFJLTDjNA9NN9hFQYLH3rastth/ESV0Deztp0Bny84q13+DYw2rdxL1vuVYXR9G/KSOpjlB0pLjuGi46s7F3ZZMACcoB6wTEDUz5cqpGWCUYKXUAxPEGvNnuuMyMpLAEAlQIE8j7NF2rwJt4nu2zJfzMCGk28uXKT9rxTvG1DYPh7o+tpZU5dAc4cFWAIjQmR7Q2j1opMGH7wh5CqbYF0x7bLDSQRoVAjTSaDZSGhStinEcGS/LMxZ8pGxlYkByBuIXeeR0p5wu5ZwWCvIWZC7Ky5upAAk6gFihMdCNtqGe0bZUFwC2hWPEcxZWiSQwAIBMj5mtbVxLmjkOocKO8uZZDKHzEvOQgaab5htrQuystFNUN+NYtLuHw7BlMrPhMgEgfmG+FUztO6uiLm1yREc8x/tTPGWQgQG3btrlzAKSCVWV1Eskklj0Oh+tQmHTOviChAWMhZYISRmaDrA5ctPeVglHQrvXZSxhG22jfXbUjf3GtTZYHcgGYM9OmtW97E2goMW9nIAYrmEE6DMAdok8/OpTbyL9H4VynV1YAd5KyxBOxUEb6v60+8d6bF/YTDFcX4gQe7bQ7zpVh7bN4sOdDBfT/xOsUnvWrll7bW86lbcsWIcuNpUe1lYr5wD5Gh8Zma65eNVBB1lSzglgg0JYRPSZ5GssuyGppybwi98IJbD2yTJj8zrXPe1jlcZdA/l+JUU1tX8ThkTKyPasyuUOPEMzLJEyTmK+yDSfjbd7fe8s5SEI0O2Qak7Tm8PrWjFWLDfpyXQQ/trTECvHx5H1RW72CzSFMH0B5R95FaXMASYUMZbKgjUtpppz1+VVSiU1NbVjdSNRjuq8p3rz9uHQ1lzDMDAy6AzOkb7/l7qHv4dkfIYkdDPnvR2RZF/U6y5f8ABP8Atg6GvP2pfOvLeHI8TA5ZiZG/TzNDlefKYoqKA/qNRdQn9qXzrKDY1lHYhP1M/QuWKnvDn2BGnMnKPlVz4W+azbMESk/KqZx+4VuuBuxI+5Pyq5cNXLatrzCD8qscowUfr30l4/fRCjXMxVRmIAJESp1jUDw05tN9396qPG+0VzxJZWSX7vqSAfZ10gka+VI0wo3vPZvYzDXbVt7blgWmQrgSAQCJJEDareo5zyqn4AvcxFi40ShyMogBSuYEAD3Grhb2pWMct4wyjFXsxgd8fFExrvHOKIvYQYm2rLZAdARddniSxzJpPRWHvpV2nb94vdDdb50ZwbMVVGLMAdAGJCfzATAaTpEffSV1Oq97SrCRlzDIEQIe7lXLbNJBIiD/ACmAfKjixbDsyCEGS2xFwhJ9kuANIOVZ3315VY8Vw1MMSbxDLeQvZaJXvky3QSN8rzlPv2pdwnvLt0YS2Lalz3qssqkBAxnVpUlATvqOVBvzLQUXlBHDOKwgRF/eWzKToUdGzMrFQIZgfCJI3Ohpo2DQJd/bWcXQV7q2rZSzQHZ28LZQ0RtGp9yrEYd+GY1Wz2MSxAQKDEAwQSp1EMJzzB8qIwOKa5cOJxK96zsIQaAAOpdAv1iEJMc53NSaploS3rj56DJL7d6cRkuBSs2gzZwSBKpmMGcjMY9wqThPGe7t4m+yZbmaDcgybjZTlPR4ghoABFK7vEL17FfsxZ2sW3ACNk0MgKQYEDWY0ojtljLaX7OGRbeRTLurFhccmJOgAOYEc41150KdibrSTXzqMcbhESzZdnfvZz2iLgi4xhjcKlZkKCsyASelCY7B3DcxkB1ae9Ba2c+UEEqYEAtlPig+zy1jXjmOVsYLSFXt2baohQtIRm2YmDm1WV6CBFajH3MZisajAhxbNtEbNyBygmQQdzy1joaBROs+dnmIW0WzDQZlZABmzq3huIxMgbBsgnddKt/ZniWFcZLyreYd2EZrSlvEQuQRyUtz2htIrn3CLZuWAzHK1m4cqkOT4Qc1sQCQTIJnQZdSKPt49g5tWGbNcIvJGVBk1GU6nKBBMAiPPahdDamlGa22dkxKWjbNkBVSIgCBHTTlXNsRw69ge+UAPYuNn6wRESNNCdZGogVceA4hb9i2yMkhQGVeR5aL7MiDFM8kgh9R6HTzFM7ZwR7jOcYe+PD3S3GdrgLKse3BM957QGRVGusTGutCY7Hh1AQaXby6JIcAGEzKARByiHAIMHSafdpOyja3LA3OqjSdDsOR2NVZcSQCb/eIyOGcDVxCBZE9AWaAQfFpNJVHXDVTNHuG6WyWZFpgc2oBKwWQIDmiQxzb6EeVQ4Zcyu7KBZLJmC922pK/xgsV0UmMsmOVGcVykr4XuFwoS48C5JMfVOwBYANJAjWBQ+KwaWyHXLdZgc7NKm1poQBBgBddI0rFb3VYyxVu0LQa2/eMoVoClXW2pHuc+Iaqp9mkfFFttcOTMjuWaGY5lyldjA8TMXkNoIHQGiMLYuXe8uEqwRwVBYSwCrqNZgQIAkydIM14yZhN5rmbKQO8U5ATBY7CDIA8oPvyHSUeAmxgbt1lPdFipKnNlcMzgEBSTJJLa8g2ukVDirGS4qKwACE3FQwwK5QyFdQQpDeLSSSRyrTF4a1auq1u8oN0d6kIDGjEyCZB1GWNZjlrQPEMeXCliuYFAHSDn18UAyWMMJPPWgFPddcBRa0UcqB3r+IC4pBzFz3jqyNKlYLGR7MddZOCsvc3ryhg4UZs13xMpGc3QuWDpmO889DrQhxWT2bjqe7IForIAaCwnTfwMdCDp0qDjeHZMOCgw7r4XNxZzw5yZBJEJmU6R125svJCPi5GcbFrMlxUuGw3shgVkhDBnbKLjDSSfaNKbWELWwQUWc2ZUbc6t4p29mRG00XfuPcPc3c57ogquZVWAACMjQSIEgBuumtTYfBIr3AbfeO5ypGmpZQQBy0zATzB6TTrCFcVuv57kbYUd0t1LgeAcqsoPgHiOh6vppr4gKU3bZRmBHdlB4VLFTosMw6FtD91NOFWrNsd547dx7r5UYSptjxIG8M63Aq5gSPKi8TwdmUsx1yqSWUZ8vTWTnJy2xpqQaZEJZSbwI8TZAYAK4QoHyhlY5QASxYaBYmPhUZJuwwi3qCIGrMxysw00VYI5/fRHE8faIW3bVrJDMLjsSxKGIt5QJAWIipMPeYPbCxfYBLdoW4mYL5TptnYSeeWmQsq6i1+GKZZr1sQSMu5PIMAugnzIpMtmTGu55TRdwN3hRUh2OUqSCMxOw6b9TTjE4cWRLILbhFTu2jxa+KQNdtZ0qiwcu2M3gRYxc7kgZeoMmD0B58qyt+KYLuikNIe2rj37j3GspkRlGnRascQcQ2mxYj10FW/CsMieSAfKqhcslsQ4UEnxbetW/DWzkT7I/KqMRhSN+vfVKxnDriYloC5HJZWYZgDIJ0UyCA2m2/lVzttP68zVQ41Ys28SrXc5D6sA0QTpMHQ6ACNqV8BirdEvBMK1rFEtITUZtlOWRPnGtHcZ7SG1e7pLcyBqSQcxGkDcifjS3A8Su4y6mDQqttiQCRqd288oPlTrh3AlvojGBdAKsW3S/ZaVY/yMJVgOmmsVJyOmGjjdL9iv3+zuMxltWs2jdhiIRYOYESWJgSQw3/Kk/A71ywzXUKhrejBuk5SI51ZD2gum4bfiw9oMe/Sy+UO+aC2ZdTPM+lLOztpL+KOa2xw2ctcCZoyCWjNJMkKdzJ1pTpjSk5efQmw+GGLW6UDFUKsllSTkUmCqjpz9PSrPwzimDVc64dxiFaLAtsE5azmJmQSIgyB11pBi+K4XCX7p4Xdvd3ctsjO8rlzEEd2dHMEbtv570ku4xlFnONBJR9nblJb2h6E860kGNSjSVFhwfCu8vo94YgqzEMmUuUUK2xBnwDIdtgQKi4rxsWbDYNEYp3zm1cZYJQkFhDDcQoHlO1XI8btYHDWnRw929aUm1mbvVUqzAlgphy5MsY8gIFUzgHCW4g5UQja3Be0lW/hYxJQmI8zOuspxyGDlTroE4h7K2rHdYqL1xDduFj3YCsgXuJJgjwGAZma37LcJN57bpA7sd6SSIYq2buzPKY23zVXuLcOu4U9zfENoZGoKAmMp/h1Yx8RXQbmFFm0L+GuW7xa2QWYwJy5XDAkAHKFIG8hhrpGa8hlNZfzzE3DeJrdx9y9fXIjXY7q2uVS0EePL4hJyjNrrrQfB7b3cffQi5ad7jDIrDMJ3WYAOk8uhoLsEti5ee3eJUOs22EDK6sLgOojZSNRRGGxF5eJuQCt57ogXMmaSAZJtjIIGug9aVrk2mkpJLyJMVwlbb38Ik3CpNtDmMm4WkMPZBOWAdIkdKHwNi/fZMMsm9am33ejDUgMCZy5QAD66Uxv28Ra4oQxvI7apcvGS5kw4OVSqHQARpHrQvFsdas8Qu3Lf0qPDqrgsHZhqrZiSQSD032AoMppSuvb+R7wviDYe5bvWEyoZ70ls0FiyLcZTqrZBl00Eb11x8SLiI9lpRwCHVcwIOv8QrkXHFy3C925YFrE2/o1AZ+7ygLs/sZCJhWBEaU/t8RTA4hcNbdwrlDcNzxrlJBzqJiXURP1dPdk6OfW091Nc/P8HQbV8qPECw5+CPgJNVztZ2VW+jFZDMpGYKOmgbmaPx18WyqsyANsck6dToAByqPFcVFi2zytwD2kXTTaQI5flWu+TmSp2jl3aOxdVlS6GW4SqByWkLDRl1jTlIMUVa7PXP2M3LFu34MwJLgswCZp39otIykaTVg4p2hwmKa3aYOhcwsqCVbllKzP9pqldpu0DYS0cLby3bWJE52DKyiShXLyO9DbeC8ddxSJcGyLZDd04uwMkAiABMqN9PAxHrzOjLD4dysurXrSXMhkmc7KQuhkgksxJIiT6gZhu0LPh0WA76L3WTwZAAFhs05iQJ2n3V5w/BNdax+zqVuQ3fWzdCxkKuveZSCyupeYEeIaSNVrJ3dqnGwHCXM5e8rgYhPDYQAMRCqttZYQTBYZo3X3UFisat2wjLdttfCg6obeUzMMSILMxJziFAXcVta4l35utdzs7AhShAKKjGAR7JYSQuUbE9ahu8TfMLaFsotsFzrnVnb2wOgVtB6+dOkJJ1x18iThq3iDZLrca7Z8cBSyouTOFJjKcsAQNSJ86Cs4a21kZLjG4mbRxI02AaIClOW800N8XriLba0ty2mRO6BKmWZ2aWkggCfKYpVw63aRGDq5N1pCkA5gmYQpXYhmk7bCgOouqfz/AKb8Uxl1rNq5cW2RnJ8BAc8mBjWACFEyBBFAcQxFoZwiujRKCSxBOpGbkNWM+VE4fAu962loifb7t9gwUB7hiRAI3J2UHpQ9vDNbum7cBVEYFyDklW1AXLqM4DQ21MlkVypPz4+WBcYXuYtBw5UCWViQSddP8VPwzGPecKLsEsGk7l1nKAd3bYDzNMls2r7qqHO58YsMTDNqWBKgT4RIiZ50DxBXHh7tR3V4mSD43EAqVGywFAHQeZp00S1ISk6jlegLe4MA7qbmwObqGUZmnc6GBPM+lapi7bZECdywYZnB0Ea5go1DcjrTLH3xiHdgioUQtCKQrAas+hIDAwJO8J51mB4KDd7tQr94hZmzCbYQsWMwQpyxqRuRpRXqI1Tx+StY4hmE+EdY3k70cmAJXwgEDeB5cz8ai4rjBfvG5kCIQBlEGAqgDlvoOVaMCAQpKiOcidJ5eu1Uy1ghFx3uTVkOIU6LcnwjQHkD4tPLWayjrNtroz3EDEwASSPCBlEBeWh+FZR3egr+nnLK4LD287L3MOFvm4lxCfGolSGJmNT4l+/yqyYTFp3SOWCpkUyTAjQ1zvtNxm7i7xzHwqSEQbATv5k9aGwljK2RyYiYnTeIMU8bOWSXXgvWF7Rq95bVtSykkF9tgSIFIscBfx11VYElRlkggsFXw+QOo9aRXLdwLnUwqMdjrv06UNhA06HLznaK0uCumnGVpdB3hrV7DYhL1pH1eUBBlogMkDWQZEU84t2rzGbKque4WvLdtTDwAUM6OpIYld96DbtDibi2170nutQdmYkRvvsaWYXgmKxmIdbVosS+ZjMIJ5ljpznr0BqaVvJebcY2lgsPBuJ4QDEnFuO+Z1ykWxAVSDChRAHKOlF4/t29t1sWbNqzhFhsiLBuKdQSTqJHlO9U/HYRrV28rQTbdlJBkb6QY1moLmOLDvGPiWFWBpAED10mtSbM5bYJt2M+A2le94Rltd4FOcA5VYgLJH1h18qtHGbowSmz3KvdS5kR4kMvtZiDMNlZdR+VVbspxl8PnC20uLeyhluCR4TmGnrVvx3D72JwoOVENpzc8JOuYk9SJ5AcuvKllV0VT26dso3ajiz37iPcjPGWRI8K6LM+UfCmnYrtEMKL30QdmAyFjARhmGYxqRDbDeBSbjeD8Z1JiANRJ1MadYituDYUkZmB38uWms8s0D40ZRwQ09ar3BfaDi9/FYhbr+2JCoNlhj4VXXTQU/xPau5i2bPkRssEWlKK0TJbUy3sj41XMCC+JyITnLeAEkDPsAfU6ec0wTgWK/Yjiu6cqHJdo2LmCYO4ELJ5UKVhzHT9wDhNqblpVtye9WG0/iAKtm5R99MuF2P2XiZ7xlTu7pMrluCCd5UkbE+lHdg+4D2+8Vjd74G2hXOrsJi3A2mQc2sECs7T8YfHYrvf2ZMOMOMjZBMAHQ3JGUwxbYczSvNl4tKcfb2Pe3fcYbiDmwz3e+tk3O8bNGaV8JiQQBOu0jpWdr8DZS1h763S9xmyG33OVAokk5wBmOYMNSTryApX2/xDXLlq81rK3cqrMCpRyCYuDLsWH1TqI6UwxXCXTDWFuMLti+guWzbJDIwylmKsSCcrla1dQacs7OqYNxi5efBWEXKllXuOLjMcxcmMmUDpGwMTqRtRPEsXntJd764b9pVC5kzBz4UVZ0C7Drz50FhOJtiTZsKhaBkChgM5aAzEtpqVUx1Aqx47g1vhyvavsrX7jA2SCDkTfvWEe0GXLGopfQfb37UueCwcSdr2LwVzvlfujeR4EDIMq+LMQS0mJ5xVo45xm3h0nNmYqcoFoeIgbVyPg2LNvGDE3LZS3mJXwFbfeKmcWtJiZGx5+tdDx/BzxBbdzmEBKIyMULgEanTQDShmyOvpqOYlW4Jw1WxuDyM0KrsRCyLq5mBUHeJGvSKd/wCnGAt3cEz4gAs9+6cxRGPtQdXUgag6A0Z2a7BHDv3he7mUnKWUSJEHaQR6RT7s1wJ8PY7sZmOZnL5AursXPPTUxtyos516lT7Q9lO7+kw4YpOqyvr4YH3VSuAXzaWYg5mB0E5S4MV3HD8MuBizDQ6ZADHqeRNVftN2LN2XtJlYan+bnrFSaaLRmimdnuPjCNdKW7Wtsi3dKEOSxZ/EFLSQYE6SAKX4jNhcSDh7qtdu2z3kQ6h84CyuwOoI3jTzobiOBe0WR1KsATB8l0I+G9EcBx9rurdwKRc9q4WiGK+HwQCTqSxDR1k7Uy4so5ptImtBRae14Ve2hcX7IzW7gEhhczr4SykxB3OwpPhuKMly3mUNlAUKYCC1BkaeLPJkmdYq2cbuscAtm2LahgrKVChWaVYiG2bUiOXKqRjb1tIt3AVuhTnIBnODIkbbTosDUGtHJ0R1I1nzGGITD3bDOneK6NDqzA5ydmH1p5EVstp8PYD3lHd96FyaQ9xM7AN5BmhjrqIA3pThEFq4j95bZluA6hucayIOhPltW3GrNxCttrpjM7ITMAlyC0axMZvQ+dMlRtSblFpobWMJYa4i50tI5z96Wg5VzAgBfZLnMRmjSKh4pd/ZvpFYXMNdusbcsC7rbOUOwjw+0YP3RSTi10vdORdBCoFB9lQAIG+oEnzJrXEcKum2rG2RmBdeuQT4o5DwsfQelP7k5TksQ8gri2Oa4oClEt20hFR5LBmzHMR7TTqZAofC37lnDu9vKO9GRm+uBuVGvsnmfSiOFYUujMpB7sAsWKggQIgEyQToImr1h+z9i3w495bV7jWQzEwWVnbQdQw/41rSwT1Ivapt5d2ihYHBuiJmRG70AoGWTlLEAr0JIPurzZrguI022IBUnKWGhtyB0kyNaO4Xxe6ot2i1oMnhtvfELbgnYiRuTqdutM8ficfg7BsXbaktmy3YDhUfVjbZdNSTJOuwprFi1tUV+Rfxu02F7pbZJzW1c84kezPkI20rKIxXahHW1nwytlQKJY6Rpp5bV5Stlo6dLNlXvoENsr11PWpcTcysHIJER99bItp0Ba8FbvAAuUkgRJfz6R99b8TbC20AstiHuyPFcCKkeSqWM7bnrXVuSPNnDvYeCLDOhuZXDjNr7UR5153olSY3kKBpEwZn31Nwa/nuIhzHOwBjVtdNJ5xXRO23YLhuGspcXEPZbaD9Jn0mApIOeY2OUayBSKmPO4pUzm4xMXzn8Mtqd4G2w30p/e7R3AHw2EuPbw+r3GEm4dACxI9kRAgR50ns3LWVmbxNMA6TqOnKsS89qLgCgXJ0I0jb4abdaEki+nKU47Xwb4ZVzoGEWzMICM2vMmCJO9KMhA1VonQjT8q6J2P4XhHS49/EG21u6htgZdZWSIIM+IgadPM1T8VhLLXL2QlCGYBIlomNR9Uem1ZEtVVQPw4B1hiQJ36npXTuwfEUsZxeINm4oQt/CZ0n1nQ+Vc64dlzLIIVYIk6ETJn1Aq38QxmGDqbL94bpVO70CKIy6xqfupH5nVGpabi+a5Kz2yuMmLuIujKxXRACIJ2O5BGvvrMPi1FtDoFPhE6kROh6ydauOA7QWMMWy2beJulgpe9blQR4TlJ8ZAHPQaCqnj8b3pxFxgAxdmIVQEQlgoVAZkAZRHTmaZNdTj7NytJiTC4hhcFxdGDZljkZkR74q49r+1mKxFhUuN3SrAa3baEczq5A1MkkkHmJqj4ZGuPCkTvMREazp6UTieIF7SqSJnXrygz56zQrI0pWoof/AOnvHHw+MssCo1y+ISozjICdjoSDoRtXmL7TXnNxmcxiWLXQAFDAwMpAqu8PuhHDMdAQfvovAZBdPexlthzHJmEkKPIkj4Utcl3PvxbLvi7y4mx+yXSuDwtvDpiGuhO8Ny4QuXczJzAZRrIImIiq9jSDicMrg3IuKFVmIGrezzyiswPGL1pwyuQco942j7MaaUEnESMT39uQRcNxQxzEQcwBJ1bpJpLxRfs1HU382X7/AFUtYGxdtDDIExGrP3cBBJ+uBMPmBgLEa+VVTj+JuYnEXsSc2SAQHuZmC+xInWJGw2mpe2uJt38ScUgZhetq75dAt0eFhrv7APqaF4NatX7d1Xc22zIEbcQxMhx00B06VttZE0p3UeqY7PbeMDawi5UW2+ZozFmg511mILsOcjKORq8/6aLiblyxefEAIxa5cQGCwYEIrCIIzMWgHSdq4TjcKyM4OoVipYezI5T7q6X2T7TG1hrDkzcjukUCSSpCqpA/lUetM47cnO9VzcoVVne8VYJ1zuo/lNAlEiTeuxPPSfiJpZ2E43iMRbZMTbKugHjIjPMmcsaaU7xuDLRqsDrM+gM0ZZVohWyW2T/YDFy2uouOx9R+Yoi8qXVggwfOD8RUDcLX+Ij0I/tWCwRlCXIUct59TP3CpW+o7UehV+1PZmzdRlyFWIMNmJ5RpvrXJcdw25hPA6aaww2I6+tfQl5VYZWgz069R51X+Ndn7d0fSezqNt56+fnQaHTOG4t86lZIEjY8zGpHPajuGdib7JbxLXbclxlDElu7A0Y6EGdIWZH3Ux7TdlGw5LWyXWZI6RHximHDuN2FwyL3iZlADKWAYZYWIJ9T76ZNrgEqKBx/iiXGQ2rXdKF8QzZiXJLFp94A8hWnZzEW2xds3yAkNJJ0LBGyZj0z5R6UOwRpAEGd50P6/UUJisOVfKRDHWB59IJ0q0UqoGrKTdlpHC7tzEfu7rcYK7AJMwoI0HU8oqx8Bwz4jC3u9buxhw1oXShYvpqi+IRAVR7O3PlVN4Ncxd9y1pmBs2oLJCkLsJyjUnadzGpq28C4qlnDhMRcIKBk7sqQFYjNqeZYkkt6CpyVF46kpJtcFd4pj17hFtSzG53txgMuWFKKgnp4j01I5V5g+0l1lyOxe2JnYOdNyTvE7UNw3BNeUCT47y2wNIkgkkz00ojA8HtrfvW7txQbLGbZkd5E+ycpEGBv1oquouqpXcXyKcVPeFwrZSZ8Q/i12ovgvFbuEui7ZbIToBurDYhl5iR8qatxLCXLeTEG4C7FsyLqhkhTGgKhRqo6nTalmKwqW13W6p8SsCQGWSNJAZeYj13qm5UT09GUm6xSGeEtjHG5duWyhzEE2SFRjufC+aDtt1rKm4XxPAi2qm7ctgf/AEzaLkEkktnUw06chttWVOvQrGaaVzKZhtz6V7xBACsfwg17WVV8nK/CT9nmjEWiP/uL86af6h3CcfekkwVAkkwCqmB0EkmvKymXAvREHFMOqrZKiMyEmOumtScJbMhDagSADqADJIHvrKylXJ2aPiGuKsK17CswlntEseZKllBPmAoHurrfHj+zcIz2Pond7eZk0Y944zyd9ZNZWUJDS8a9zmvFcMgxIhE8dg5hlEHw7xET571UEUBdP1rWVlTR0JZkN+HHw+lr5xQuKtDumePEWMn+r4VlZTdPycel4pex5wOwocGN01+IFb8FUftJWFINwggqDpmOmorKyj5jaHiXsxVwy2GcBhIPL3Gt8HZVriBhIO/wmsrKy4fsTnzEPxbfTMv1Ra0EbREfOla6OayspOn4LQ5XuOe6HcWjGq5oPqAT95NC9lxN5PtD51lZWXhDof3B1Ti2Ct2+B3iiKDcVncwNXLHxeumkbcq5rwFB3+GaNe7Yz5qHAPqIFe1lBcMlL+odY/bbhvcIOYybzofNfD4fSup3/ZNZWUYcEfqPs+dRfeEZyOSyPWktrEvvmNZWVOI3UItMWQk66/3ou2MyCdZGtZWUPuMuClcasrNwx7DEL5DTT764j20thcbdAAAkaeqg1lZVtEnMDsqJ99dg/wBKbCYjA4uzeVbltWgAqNAVzEA77id9OVZWVp8lX4Tm3Za61rGt3ZK7jQ8pAg9dOtNu1toEkkSchM+m1eVlaXiG+n4fsJuHX2t2rVxCQ3fHXcezEwdJ84mj+DeLCYu80G4bttS0a5TnYgdJKrt0r2srfaND+rEG7WKBbwcAa2NdN5Yn5mg+HtL2wdQDAB1EQTEHSK8rK32lY+OQ24Pe70MLio4Qwua2hIGuklZivayspWxUkf/Z">
            <a:hlinkClick r:id="rId3"/>
          </p:cNvPr>
          <p:cNvSpPr>
            <a:spLocks noChangeAspect="1" noChangeArrowheads="1"/>
          </p:cNvSpPr>
          <p:nvPr/>
        </p:nvSpPr>
        <p:spPr bwMode="auto">
          <a:xfrm>
            <a:off x="155575" y="-1195388"/>
            <a:ext cx="4714875" cy="249555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9702" name="AutoShape 6" descr="data:image/jpeg;base64,/9j/4AAQSkZJRgABAQAAAQABAAD/2wCEAAkGBxQTEhUUExQWFhUXGCAbGRgYFxwcGhwZHx4cGCAYHB0dHiggGxwlHBoZIjEhJSksLi4uHx8zODMsNygtLisBCgoKDg0OGxAQGywkICQsLywuLCwsLSwsLCwvLCwsLCwsLCwsLCwsLCwsLCwsLCwsLCwsLCwsLCwsLCwsLCwsLP/AABEIAKMBNQMBIgACEQEDEQH/xAAcAAACAgMBAQAAAAAAAAAAAAAEBQMGAAIHAQj/xABEEAACAQIEAwUEBwcDAwMFAAABAhEAAwQSITEFQVEGEyJhcTKBkbEjQnKhssHwFCRSYoLR4QdjwjNzkhU0w0NTorPx/8QAGQEAAwEBAQAAAAAAAAAAAAAAAQIDAAQF/8QALxEAAgIBAwEHAwMFAQAAAAAAAAECESEDEjFBEyIyUWFx8ARCgRSRoTM0scHhI//aAAwDAQACEQMRAD8ArDaBPsj8IqO5z+wfxLW98aIP5R8hUbnfzQ/iWnsU3I1H2v8A5KJ4aND/AE/hFC8/ef8A9lFcO2P9P4VrWE1s/wDUb7X9qCDQ/wAPvH+aKse232j+VC4qQQfSg2ZCfieLKYlmBIjLt9gVe+FYu7jgBOZFCgTJjQztqKoXHMKTdZo0NtWnlooHz0oTBcVe0fDGvUuPwsKhy6R3NdxM63/6TetgAHT0bpr98UBxDDMqy8SxUbbkGTuPOqKnaW5ygeQu3vzeibXG3c6iQP8AduGOm5rbH1ZK0lwMsewgqNwJ+O2m+6n40rtKdmgzl2BjQ5dQdZ/xTfE65gYkqNCdV9es6/ClZVpEhQIMRO8A8z6VtRg01hih1ZSqfW56QPX0imrXYZGWDl946flUVy6XultANgPj/c1tg8oRidCAZJ89fnFNJ4ESDe0GOa473MsMWGaNFEidAB5TQdg3Dt8TEfLWp8GveeJhuB8RP9/uprbw/pHSouVYKU2LVw7ka5PgahvWLg5KfdT5rXlUT2/Sl7QfaVu5dYcvu1rW1inJjUev+KeX8GGEEe+ltvC5bkN5e+qxmmhGmiS3blgDJadhr7vOrHhL1q3hnVlzs2Uo0+ywHiO+vMD8qruDcgydNBrG0GSRPM7U1tt3gzGByA6DafWhLgCecA9kEsW5/hH96LzAajb9ffWuHTT5+dLeJYgyMuwOw8/nQ5Zqo0xuP1AjTz3oXDYjNdEmBlJ2309n31piV01jSdYqbAKoQkzmA00+r5T8KfhCrknNwCW08WmvloTQF+9lghjvp5V7fuCSCRpAAMeZJ18yB7qX4hpYwNP1rSpWOx5irwJUpsQZPmI389an4W30g1MBW/4j86WcIYEOuukEE+8f2pkoGRgdNJU+YI0npqT7qdE5EmJtQTHnFScNt6u38o+Q/tUSNKL5r+VG2LqqGzkKpVYJ5+1/ii3gVciG/aKqoAnw8utTYLAd4QvoPuFNrdjDNq1+0pPV46dRUGLUWiGtsjAfwOp9+9JF3gs1SLrxL/T+3YwhuXHAeActcd4oAHaKsGO7UXLijM5I6TOlVa9fzGetVTo3Zt1igZ6j2qRpM1pkkgCmcrJuNM0Y1lSnDnlWUAUzot3Zfsj5Co2XT+n/AJCt8SIK/ZHyFZGn9P8AzFEkeEa+/wD+SieGDwn+n8K1Cy6j1/5tRPCRo39P4VohBrWlxvtGob6eD0ipU9tufjO3rWEaEdVpWZFav8TYXjZdotEieuqAR6SZoe/w4o+XQ5dyDpOhiTQvFR+8t7vwinnAbYNm9IBgMYP9JikpKVnTG+zv1BrOF/l3/mWnmBsHuye7hcyeKQdZPTrrSNcHMlG0+r4RqCd52EDkatWAtxhRl2zjbb2t6zkLJAuIvkXnESoQH56e/wDtQguSQII15+kaUfjgO8u/ZH50HYGaJMmR9wP96nqB0wDDv4yKJ/ZBBQD2tpG5BB+ERUeHX6TTkT8jT/hdjNdtsQIDCSTAgnX4mKM3QIrJHaw+WOgFEZ4P5CrV2qw+GUTZZc/1lDAgekbxrVSbwqTz/X+BXLJ5ydCSo9a6J5ek17mBn86DCmfz5TRotSP7/rp8qATHTmOXzoTH4XMobmpn3fr50wwVouco1nT+1N04arWXgGdILQBHMH3wAelNGVCyVlRGBz6jQ86PwuCCI2YmPhVj4ZjcPYCkWwzqwZizAyI9mBpE0r7U8ZW+yqltVWCDlG/nvVrbJ0lmxJZvFlCqYMD03oHH4cgn1H5GNqa4a1kWB0/z8z91AcSMj4A+4j8qylmgNYNXtA21JGsffpQtpYZBO4+RB1o+4sIvp+QoYDWeYRq14FXIFmEEnzPLz9/SkuIuENlHvqxWuHycoXxaDnM6VFx7szdwxU3VK59RPMU8Gh5Jg3BnOdvNfzFN8XgGu2ii6A7sTAA50uwyICMkzGs+7QUya2Wa2pOninoI1npTkZG2FQBEA5LE+mlRYhXutcQEgIoaBoIyzJjUmmL2YAjWBQS3SLl1dfEqjTf2eZ6URCtOX/ibQT7XKhsVi32zHUUViL+UlTPxoLGyMpPPlT2PwRd5pFSjDmJA23HOobV9RqRJHLka175ic069RU6LdpYSQEGupO48unrUL3lHsCCev5V44086hK06Qs8HjXDNZWBOte0SeTpGJ1ZfQflWvL+kfjFe4tSHUHrHyr0WzEwdhr/XWomjCdQPMfjaiuGHRvd+BahCeL9fxvRHDV0f1H4VoBBMIPpD9pvnWzbT5V7htLh+0fmK3Kyv9NK2ZIovGv8A3b+78Ap5wJYsYk9Fb8qTcVj9sbNsY/AKd8CEYW8dyQR57oPzodTpS/8AP8/6EaWXVigmQSCNPfV14P8A+xt/aH4qWjDN3puZSSLokGIZJhjHUUz4WsYfTbvdPIZz+VJdgkiLiN7I91onKoMfGltrtEW07pRpyX3H61MeKpPe+aD86Q8LUsx3EAmdN/h5Vmk+RY8Btm4pbQQTPxg07wrKGDEmMv56UhtTnP8AV8jTvHJ3SAAgyqxBmJ1g+dLIy6m9i6GusI5Sp9OvuNFizn0CmeQjTcmfl8KW4awWAbmvl8/dVt7N8OLJnzoABJzbADmfKubV5wX0+OBM/DnBPhYHUSYifhtXtiGUFQTmgxyGpO/vinvbDE5lNjPN24QiZCYZsyiBDajWJpdhuF9zev4QmbqMWEzquRGERprLfClUXVsbdkCvXEtLIP0hMRzJPyga60LhrNsg94xB6jnvJ2NbcRwgDElpIkeQ/sf70KpLZin1dPfV4K1glN5yNmFhARLE+QPupbjgrOrICIH1v/7SvG428GiCOe/+Otb8PYkkt9Zv+NPVE8XgItDwj8xOk7VBi7ZCT5z94/zVk4ZwR7ltXVWIEkwNP1pQHHsYHQd1bVCkKQNZM6k+etTjLvF2u6Lrx8CHqv8AahrVxUKljpGo56mmOOsEIgbeNfupf3YjX+Ajbzp07RLgYHiOEVcys4uDUSBE/wDn+VV3tH2pu4qDccsQNCflQuKysHynUAk+VKVuKPPnTxglwOpeYy4CS1wzr4fhqKt3D0/eLE/xN+Gqp2fvE3SP5Z09RvVtwC/vGH+034aa8ktTkN4x/wBZ/wBchSNX+mu/ZH4ad8bWLz/rkKrt1vpn+yv4KKERVb9/xNI5n5zWmKeUQnmWP30Q9oFZ6E/OgsWfgPz1p0xpLBBU1sVCRU9qsHT5Ccm3urUKNBGhGvXat3Og91aXlh9PL4xNFMrrLvfgJw1uSxzAa/rlWUvxOsVlE52zo2L8bTsZEA8oppw//pr+utBcQ/6nv/KmWAX6NaJNGxsqdwK8WwqTHMz9wH5CpilCY6+Ve2AdDmJ9BG/30rCLbA+kM83I+8Ua2EYAgjlGmtB4dvpR/wBz5tVqCyaVhRyDjQjGPI0BH4V0p5w+z+63wDOmZYMc1I9/Kl/aRivELziNG5jT2QIimWC/9vfBAEpJAERJB91L1OmmtNe5nC+J95cVCwYlTqQQVuKCANNShgHYnpTfg6/utsazmUmd5J1++RVVThluN2OUxmB2Pp0HrVn4AT+zAHfOs+9m/OlbXQWSJMZhs3frMSkT031qs8BtkXiDMZWAk9BVtxsAXydggn9e+kfD2UuoQRCNIPtCFIE/E1kBcBNhPpCPNuXkaMTDgZmHNj1/iI91a2MN9KY/m+TU44bhcyGRzb8bUkmZIm7O8IL94w01Ue87H7qZdrA9nDugYAEgAE+14pI+FMex7BUuA6fSLv5E/lUf+qVm2cKxZMzBwUI+qZAPuI0rmb75ZeGjnPA7vds14j6S2ItKTGuviG40ExPMjpRXFuINfW3fDH9qskW3IMF0ALC4IAjKSUjmuXpWvC+zWZARdAbchh/EQR/+M/d50+sdiXKM4u2zkBLLB5HUab+Dpzp1qR3PIJacksornD1LoM2mu06knWSPhR2EQKp8zNQdkrKm3OUlgR4tSSMreHU++pWIZQVnLOkiPu9aouRHwLOKHxkCIygxy3gfCanwdvbb2t46L60JxlDneAT4YERvvE0w7N22ZELjxZmnUH6pPKnlwIlkX4hym1wieUmenTyrXs34rbkmSbiz6ytR8VuEXlHLw8vfRPY+3Nu4f95fvKUvQorplh48kH4/lVdxK+Ffsk/nVq7TpBHv/Kq3jwAgP+2f7UseDMquRvHO3dt79CdfvpSu9O7t8EGI9h/wz8yfhSTmPSuhcGXI87PAd6fsnX3irbgF/eMP9pvw1V+zkZz6H4eH/NWnhp/eMP8Aab8NTbBq+JhHaA/TP+uQqtXB9O/ov4KsfaBvp3j9eEVXWP05Hkv4DRiyaWSuo5K76qYI6jQfHWgcSxO/WpGJhvX5VDdGgnqasgNkdT2jUFS2txQYdPkLJ0rGjfY/rWvDtUTA+fwFZM6NZWzxiK9rwIfOsrbkTWmzpuNMv76Y8O0RekGleKfx+/8AIU4wC/RqfKqHKgjn+vKknH8SUuWQFVgQ4YMJGU5R/Ye+nhH6+FLuNYQPllwgIKz5tlj7xSMZAOHuozIVTIc4BAJKnXUidRrVqQVUeH4RrN1Lb6kMI1kEToQekVbh1pQo57iMQtviV260jK2hAkhoWDHxojtjx1saqZAxuIfExgKyaEBpMsVYSOWppL2iwYfFYkkgHvPyHuqPhWBTvAc4EAyZI15GpSpOzrhc6UuBxbwWXD3LivlvJAS0FHdXLZiQRlk3JJJiJy+lEcMu3BftWisWAVJuDQFiFaXkSIYlYEbmpDYUgAXxp/NPzr0WkB1vj9e6pdsdf6OPSX8DjtEFazjW0I7kEEQeRqq8EwJsvaZ0YBky6CZJDAGF1glG1qyWe7OFxSq5IKAFsug31899qR9m8UEBJu3AwOhUDaD56b03ad2yC+lb1HBdCz4bBS+YNuGI00gqSKZ8GwhYEAxDNJ8s71pwGLndgFmzSomJ2KxpoI2p52VKh3WIylhHTxsI086W2yThtbXkIP8A1lsM9wLkjxnxTuswBG/pU/avijXcGXIAVtJg5ZzRzE8oqt9sLw75isNkxDz5brr79PfTbtHxWcJYsIyLnLM+YcgSQD0BPPypJaatMynSaDOAsWQMRb7uBvuWCjYb8t591OLfEXs4VnyKF8QG+Ue0IECdwdYFc8t429ZkqB4BIZYnUZTB6QT8Ke8L7RveweKFxlgMmRdmBKMhj+WAmvWaTsM2P2uKIuxtswF0jIGgHWYYeLoY5UHhLU2rZ5F2+Zp1wA92g9jS3sPajWS88+nlFH9n1BwmGJiQ7ToB9bSY9K6Y8EJciHiXCLjO2S7aRViQyAnUAzOU8+prOGcMvKbeZxcm5uoABGWY2HntTL/UyHxPdgCHdJ0MSbahdiJ1JrXs9h7eHe3YF0XIxOZQJ52YOhkxmB+IpZYwGGclL4z4bhYjQBZPuB99G9j8K37LeuDQC8u+n8G3l515xG9aFxhcYD2YmNso6kdTVl4Q/e4O8QQZuoJhQIGQctNhSbnwdk9JLS3Ig41bZrNh2OrrmMdSFNV7iWGJVAJYshgAc9QPvirl2iRVtYcCIiBGx0FUvi2Le265bjp9GIyxG5PPzrJkIab1JUitnhuVZCkAhkzHRS2oygnnpr5zSZrMHxMoI0+G+3SrS+PuMFDXbhCklQQpCkyZHQ6n4mhyqzMmT/IlV7Uv+j1Oht2FtLcxBU6+A7eoq3cUCYe7YZV2LkidSQBVW7BpGM0O6P8AMdKtvaU/S4cAwSW1H9IMH0M0JPvHNJPqMcG4vIt1kALiTOvlVJ43iFt41wFzM0Kq7CcoAPpJq+YKx3dpUUyFEAnfQneqN2jH7xc+kYajQKNNB5Uikkw6ek5ukVTG2u6fIfFr4suvnHLWtuKYEWCqvOZkzQDtm1UHTeNxTNv+63/j/ioXH+6Z9P8AFWWoPL6eXxCD0otLByZwJVY336RTIf8Adbfp/jpUbW/937v8U3aCdjJC0O/8J36Gt0V+aHr7qL7vrc+fv5dK87ofx/P3U25A2TXVgtnDsdyFj+IHX4CsqY2R/GfiaytaF2z9S944+PTr/amvDsYvhtiSe7k9B6+dV7iOKhj0Hn5CnvAMPktZjqz6n05D4VY5ENyNRSrj4lMmUkOGXaRsND58x6UzH3Up47fKPaHq08tMo/OkoZFe7NceDNbt4kw9toS5BMwfZaJP3V0HL8K5NhOHu2KuJnCM1xgoPtZiTAHTlrXQuF8Oa2ELXXJCwVZpX1HSlYxz7tRdH7TeH+4SfXYfdQmCInloKJ43Zz4y8sjW40FjA955DSkth8jENtsQOfL4Um3cd+nr9klgfHGIPrT6VNwu6L11bYkZjGY8vdzpJh7LMBAgGRJ20116bGmuAR8MwuZc7CTEEgZBmbMR0MA+47Umw6X9ZNxuODoGI4WbGExdpWL5kBGmpYysfdtVJ7PYC6Ly5gwQE5l31giIHnG9YOJ38UDccsvgyq0kAkSdYENz6EaRzqxdkO+sWu9vXjbtXbmbMhBNxg/duiFTI1P1hGlaSpHPp6k5O316lht40KTdiCiM2XbL4Xyq0eycwiOta4DFYpHa/bUANdYMHUhdWYhVMgu3imROgqPCXTHiQrZYsYG1x1ygWyfaywXaYgMTryrzh1wrcgBic0KEhhZgFnAVpywBbG0GRqCIExuwimKOO8Hu57zqfbYswC/WLapMw0SpJ6HfQ0HwfhWKu38sIWUQQw1iSI228R+Iq9XrOW3cZLbBUQWbZ0DN3mrMw3WRMQJ260HjrcNct22jNcXNkOUKptlQhBM5pImJ1g+mtoD0ozeMCbGcAuFltm7hgzCYGbOI1g6QD5etTXuwrC4QmJtJbhDNzQmQD0EjNMeUV5atEhQYUZQpZw0ZwcrKwAPiB3nYUyx/CxYfLfdSxUFYLtodmJIMjTYHnU98k7rA70dLq3fsJe0GFvWUs6qLdzQsFJLTDjNA9NN9hFQYLH3rastth/ESV0Deztp0Bny84q13+DYw2rdxL1vuVYXR9G/KSOpjlB0pLjuGi46s7F3ZZMACcoB6wTEDUz5cqpGWCUYKXUAxPEGvNnuuMyMpLAEAlQIE8j7NF2rwJt4nu2zJfzMCGk28uXKT9rxTvG1DYPh7o+tpZU5dAc4cFWAIjQmR7Q2j1opMGH7wh5CqbYF0x7bLDSQRoVAjTSaDZSGhStinEcGS/LMxZ8pGxlYkByBuIXeeR0p5wu5ZwWCvIWZC7Ky5upAAk6gFihMdCNtqGe0bZUFwC2hWPEcxZWiSQwAIBMj5mtbVxLmjkOocKO8uZZDKHzEvOQgaab5htrQuystFNUN+NYtLuHw7BlMrPhMgEgfmG+FUztO6uiLm1yREc8x/tTPGWQgQG3btrlzAKSCVWV1Eskklj0Oh+tQmHTOviChAWMhZYISRmaDrA5ctPeVglHQrvXZSxhG22jfXbUjf3GtTZYHcgGYM9OmtW97E2goMW9nIAYrmEE6DMAdok8/OpTbyL9H4VynV1YAd5KyxBOxUEb6v60+8d6bF/YTDFcX4gQe7bQ7zpVh7bN4sOdDBfT/xOsUnvWrll7bW86lbcsWIcuNpUe1lYr5wD5Gh8Zma65eNVBB1lSzglgg0JYRPSZ5GssuyGppybwi98IJbD2yTJj8zrXPe1jlcZdA/l+JUU1tX8ThkTKyPasyuUOPEMzLJEyTmK+yDSfjbd7fe8s5SEI0O2Qak7Tm8PrWjFWLDfpyXQQ/trTECvHx5H1RW72CzSFMH0B5R95FaXMASYUMZbKgjUtpppz1+VVSiU1NbVjdSNRjuq8p3rz9uHQ1lzDMDAy6AzOkb7/l7qHv4dkfIYkdDPnvR2RZF/U6y5f8ABP8Atg6GvP2pfOvLeHI8TA5ZiZG/TzNDlefKYoqKA/qNRdQn9qXzrKDY1lHYhP1M/QuWKnvDn2BGnMnKPlVz4W+azbMESk/KqZx+4VuuBuxI+5Pyq5cNXLatrzCD8qscowUfr30l4/fRCjXMxVRmIAJESp1jUDw05tN9396qPG+0VzxJZWSX7vqSAfZ10gka+VI0wo3vPZvYzDXbVt7blgWmQrgSAQCJJEDareo5zyqn4AvcxFi40ShyMogBSuYEAD3Grhb2pWMct4wyjFXsxgd8fFExrvHOKIvYQYm2rLZAdARddniSxzJpPRWHvpV2nb94vdDdb50ZwbMVVGLMAdAGJCfzATAaTpEffSV1Oq97SrCRlzDIEQIe7lXLbNJBIiD/ACmAfKjixbDsyCEGS2xFwhJ9kuANIOVZ3315VY8Vw1MMSbxDLeQvZaJXvky3QSN8rzlPv2pdwnvLt0YS2Lalz3qssqkBAxnVpUlATvqOVBvzLQUXlBHDOKwgRF/eWzKToUdGzMrFQIZgfCJI3Ohpo2DQJd/bWcXQV7q2rZSzQHZ28LZQ0RtGp9yrEYd+GY1Wz2MSxAQKDEAwQSp1EMJzzB8qIwOKa5cOJxK96zsIQaAAOpdAv1iEJMc53NSaploS3rj56DJL7d6cRkuBSs2gzZwSBKpmMGcjMY9wqThPGe7t4m+yZbmaDcgybjZTlPR4ghoABFK7vEL17FfsxZ2sW3ACNk0MgKQYEDWY0ojtljLaX7OGRbeRTLurFhccmJOgAOYEc41150KdibrSTXzqMcbhESzZdnfvZz2iLgi4xhjcKlZkKCsyASelCY7B3DcxkB1ae9Ba2c+UEEqYEAtlPig+zy1jXjmOVsYLSFXt2baohQtIRm2YmDm1WV6CBFajH3MZisajAhxbNtEbNyBygmQQdzy1joaBROs+dnmIW0WzDQZlZABmzq3huIxMgbBsgnddKt/ZniWFcZLyreYd2EZrSlvEQuQRyUtz2htIrn3CLZuWAzHK1m4cqkOT4Qc1sQCQTIJnQZdSKPt49g5tWGbNcIvJGVBk1GU6nKBBMAiPPahdDamlGa22dkxKWjbNkBVSIgCBHTTlXNsRw69ge+UAPYuNn6wRESNNCdZGogVceA4hb9i2yMkhQGVeR5aL7MiDFM8kgh9R6HTzFM7ZwR7jOcYe+PD3S3GdrgLKse3BM957QGRVGusTGutCY7Hh1AQaXby6JIcAGEzKARByiHAIMHSafdpOyja3LA3OqjSdDsOR2NVZcSQCb/eIyOGcDVxCBZE9AWaAQfFpNJVHXDVTNHuG6WyWZFpgc2oBKwWQIDmiQxzb6EeVQ4Zcyu7KBZLJmC922pK/xgsV0UmMsmOVGcVykr4XuFwoS48C5JMfVOwBYANJAjWBQ+KwaWyHXLdZgc7NKm1poQBBgBddI0rFb3VYyxVu0LQa2/eMoVoClXW2pHuc+Iaqp9mkfFFttcOTMjuWaGY5lyldjA8TMXkNoIHQGiMLYuXe8uEqwRwVBYSwCrqNZgQIAkydIM14yZhN5rmbKQO8U5ATBY7CDIA8oPvyHSUeAmxgbt1lPdFipKnNlcMzgEBSTJJLa8g2ukVDirGS4qKwACE3FQwwK5QyFdQQpDeLSSSRyrTF4a1auq1u8oN0d6kIDGjEyCZB1GWNZjlrQPEMeXCliuYFAHSDn18UAyWMMJPPWgFPddcBRa0UcqB3r+IC4pBzFz3jqyNKlYLGR7MddZOCsvc3ryhg4UZs13xMpGc3QuWDpmO889DrQhxWT2bjqe7IForIAaCwnTfwMdCDp0qDjeHZMOCgw7r4XNxZzw5yZBJEJmU6R125svJCPi5GcbFrMlxUuGw3shgVkhDBnbKLjDSSfaNKbWELWwQUWc2ZUbc6t4p29mRG00XfuPcPc3c57ogquZVWAACMjQSIEgBuumtTYfBIr3AbfeO5ypGmpZQQBy0zATzB6TTrCFcVuv57kbYUd0t1LgeAcqsoPgHiOh6vppr4gKU3bZRmBHdlB4VLFTosMw6FtD91NOFWrNsd547dx7r5UYSptjxIG8M63Aq5gSPKi8TwdmUsx1yqSWUZ8vTWTnJy2xpqQaZEJZSbwI8TZAYAK4QoHyhlY5QASxYaBYmPhUZJuwwi3qCIGrMxysw00VYI5/fRHE8faIW3bVrJDMLjsSxKGIt5QJAWIipMPeYPbCxfYBLdoW4mYL5TptnYSeeWmQsq6i1+GKZZr1sQSMu5PIMAugnzIpMtmTGu55TRdwN3hRUh2OUqSCMxOw6b9TTjE4cWRLILbhFTu2jxa+KQNdtZ0qiwcu2M3gRYxc7kgZeoMmD0B58qyt+KYLuikNIe2rj37j3GspkRlGnRascQcQ2mxYj10FW/CsMieSAfKqhcslsQ4UEnxbetW/DWzkT7I/KqMRhSN+vfVKxnDriYloC5HJZWYZgDIJ0UyCA2m2/lVzttP68zVQ41Ys28SrXc5D6sA0QTpMHQ6ACNqV8BirdEvBMK1rFEtITUZtlOWRPnGtHcZ7SG1e7pLcyBqSQcxGkDcifjS3A8Su4y6mDQqttiQCRqd288oPlTrh3AlvojGBdAKsW3S/ZaVY/yMJVgOmmsVJyOmGjjdL9iv3+zuMxltWs2jdhiIRYOYESWJgSQw3/Kk/A71ywzXUKhrejBuk5SI51ZD2gum4bfiw9oMe/Sy+UO+aC2ZdTPM+lLOztpL+KOa2xw2ctcCZoyCWjNJMkKdzJ1pTpjSk5efQmw+GGLW6UDFUKsllSTkUmCqjpz9PSrPwzimDVc64dxiFaLAtsE5azmJmQSIgyB11pBi+K4XCX7p4Xdvd3ctsjO8rlzEEd2dHMEbtv570ku4xlFnONBJR9nblJb2h6E860kGNSjSVFhwfCu8vo94YgqzEMmUuUUK2xBnwDIdtgQKi4rxsWbDYNEYp3zm1cZYJQkFhDDcQoHlO1XI8btYHDWnRw929aUm1mbvVUqzAlgphy5MsY8gIFUzgHCW4g5UQja3Be0lW/hYxJQmI8zOuspxyGDlTroE4h7K2rHdYqL1xDduFj3YCsgXuJJgjwGAZma37LcJN57bpA7sd6SSIYq2buzPKY23zVXuLcOu4U9zfENoZGoKAmMp/h1Yx8RXQbmFFm0L+GuW7xa2QWYwJy5XDAkAHKFIG8hhrpGa8hlNZfzzE3DeJrdx9y9fXIjXY7q2uVS0EePL4hJyjNrrrQfB7b3cffQi5ad7jDIrDMJ3WYAOk8uhoLsEti5ee3eJUOs22EDK6sLgOojZSNRRGGxF5eJuQCt57ogXMmaSAZJtjIIGug9aVrk2mkpJLyJMVwlbb38Ik3CpNtDmMm4WkMPZBOWAdIkdKHwNi/fZMMsm9am33ejDUgMCZy5QAD66Uxv28Ra4oQxvI7apcvGS5kw4OVSqHQARpHrQvFsdas8Qu3Lf0qPDqrgsHZhqrZiSQSD032AoMppSuvb+R7wviDYe5bvWEyoZ70ls0FiyLcZTqrZBl00Eb11x8SLiI9lpRwCHVcwIOv8QrkXHFy3C925YFrE2/o1AZ+7ygLs/sZCJhWBEaU/t8RTA4hcNbdwrlDcNzxrlJBzqJiXURP1dPdk6OfW091Nc/P8HQbV8qPECw5+CPgJNVztZ2VW+jFZDMpGYKOmgbmaPx18WyqsyANsck6dToAByqPFcVFi2zytwD2kXTTaQI5flWu+TmSp2jl3aOxdVlS6GW4SqByWkLDRl1jTlIMUVa7PXP2M3LFu34MwJLgswCZp39otIykaTVg4p2hwmKa3aYOhcwsqCVbllKzP9pqldpu0DYS0cLby3bWJE52DKyiShXLyO9DbeC8ddxSJcGyLZDd04uwMkAiABMqN9PAxHrzOjLD4dysurXrSXMhkmc7KQuhkgksxJIiT6gZhu0LPh0WA76L3WTwZAAFhs05iQJ2n3V5w/BNdax+zqVuQ3fWzdCxkKuveZSCyupeYEeIaSNVrJ3dqnGwHCXM5e8rgYhPDYQAMRCqttZYQTBYZo3X3UFisat2wjLdttfCg6obeUzMMSILMxJziFAXcVta4l35utdzs7AhShAKKjGAR7JYSQuUbE9ahu8TfMLaFsotsFzrnVnb2wOgVtB6+dOkJJ1x18iThq3iDZLrca7Z8cBSyouTOFJjKcsAQNSJ86Cs4a21kZLjG4mbRxI02AaIClOW800N8XriLba0ty2mRO6BKmWZ2aWkggCfKYpVw63aRGDq5N1pCkA5gmYQpXYhmk7bCgOouqfz/AKb8Uxl1rNq5cW2RnJ8BAc8mBjWACFEyBBFAcQxFoZwiujRKCSxBOpGbkNWM+VE4fAu962loifb7t9gwUB7hiRAI3J2UHpQ9vDNbum7cBVEYFyDklW1AXLqM4DQ21MlkVypPz4+WBcYXuYtBw5UCWViQSddP8VPwzGPecKLsEsGk7l1nKAd3bYDzNMls2r7qqHO58YsMTDNqWBKgT4RIiZ50DxBXHh7tR3V4mSD43EAqVGywFAHQeZp00S1ISk6jlegLe4MA7qbmwObqGUZmnc6GBPM+lapi7bZECdywYZnB0Ea5go1DcjrTLH3xiHdgioUQtCKQrAas+hIDAwJO8J51mB4KDd7tQr94hZmzCbYQsWMwQpyxqRuRpRXqI1Tx+StY4hmE+EdY3k70cmAJXwgEDeB5cz8ai4rjBfvG5kCIQBlEGAqgDlvoOVaMCAQpKiOcidJ5eu1Uy1ghFx3uTVkOIU6LcnwjQHkD4tPLWayjrNtroz3EDEwASSPCBlEBeWh+FZR3egr+nnLK4LD287L3MOFvm4lxCfGolSGJmNT4l+/yqyYTFp3SOWCpkUyTAjQ1zvtNxm7i7xzHwqSEQbATv5k9aGwljK2RyYiYnTeIMU8bOWSXXgvWF7Rq95bVtSykkF9tgSIFIscBfx11VYElRlkggsFXw+QOo9aRXLdwLnUwqMdjrv06UNhA06HLznaK0uCumnGVpdB3hrV7DYhL1pH1eUBBlogMkDWQZEU84t2rzGbKque4WvLdtTDwAUM6OpIYld96DbtDibi2170nutQdmYkRvvsaWYXgmKxmIdbVosS+ZjMIJ5ljpznr0BqaVvJebcY2lgsPBuJ4QDEnFuO+Z1ykWxAVSDChRAHKOlF4/t29t1sWbNqzhFhsiLBuKdQSTqJHlO9U/HYRrV28rQTbdlJBkb6QY1moLmOLDvGPiWFWBpAED10mtSbM5bYJt2M+A2le94Rltd4FOcA5VYgLJH1h18qtHGbowSmz3KvdS5kR4kMvtZiDMNlZdR+VVbspxl8PnC20uLeyhluCR4TmGnrVvx3D72JwoOVENpzc8JOuYk9SJ5AcuvKllV0VT26dso3ajiz37iPcjPGWRI8K6LM+UfCmnYrtEMKL30QdmAyFjARhmGYxqRDbDeBSbjeD8Z1JiANRJ1MadYituDYUkZmB38uWms8s0D40ZRwQ09ar3BfaDi9/FYhbr+2JCoNlhj4VXXTQU/xPau5i2bPkRssEWlKK0TJbUy3sj41XMCC+JyITnLeAEkDPsAfU6ec0wTgWK/Yjiu6cqHJdo2LmCYO4ELJ5UKVhzHT9wDhNqblpVtye9WG0/iAKtm5R99MuF2P2XiZ7xlTu7pMrluCCd5UkbE+lHdg+4D2+8Vjd74G2hXOrsJi3A2mQc2sECs7T8YfHYrvf2ZMOMOMjZBMAHQ3JGUwxbYczSvNl4tKcfb2Pe3fcYbiDmwz3e+tk3O8bNGaV8JiQQBOu0jpWdr8DZS1h763S9xmyG33OVAokk5wBmOYMNSTryApX2/xDXLlq81rK3cqrMCpRyCYuDLsWH1TqI6UwxXCXTDWFuMLti+guWzbJDIwylmKsSCcrla1dQacs7OqYNxi5efBWEXKllXuOLjMcxcmMmUDpGwMTqRtRPEsXntJd764b9pVC5kzBz4UVZ0C7Drz50FhOJtiTZsKhaBkChgM5aAzEtpqVUx1Aqx47g1vhyvavsrX7jA2SCDkTfvWEe0GXLGopfQfb37UueCwcSdr2LwVzvlfujeR4EDIMq+LMQS0mJ5xVo45xm3h0nNmYqcoFoeIgbVyPg2LNvGDE3LZS3mJXwFbfeKmcWtJiZGx5+tdDx/BzxBbdzmEBKIyMULgEanTQDShmyOvpqOYlW4Jw1WxuDyM0KrsRCyLq5mBUHeJGvSKd/wCnGAt3cEz4gAs9+6cxRGPtQdXUgag6A0Z2a7BHDv3he7mUnKWUSJEHaQR6RT7s1wJ8PY7sZmOZnL5AursXPPTUxtyos516lT7Q9lO7+kw4YpOqyvr4YH3VSuAXzaWYg5mB0E5S4MV3HD8MuBizDQ6ZADHqeRNVftN2LN2XtJlYan+bnrFSaaLRmimdnuPjCNdKW7Wtsi3dKEOSxZ/EFLSQYE6SAKX4jNhcSDh7qtdu2z3kQ6h84CyuwOoI3jTzobiOBe0WR1KsATB8l0I+G9EcBx9rurdwKRc9q4WiGK+HwQCTqSxDR1k7Uy4so5ptImtBRae14Ve2hcX7IzW7gEhhczr4SykxB3OwpPhuKMly3mUNlAUKYCC1BkaeLPJkmdYq2cbuscAtm2LahgrKVChWaVYiG2bUiOXKqRjb1tIt3AVuhTnIBnODIkbbTosDUGtHJ0R1I1nzGGITD3bDOneK6NDqzA5ydmH1p5EVstp8PYD3lHd96FyaQ9xM7AN5BmhjrqIA3pThEFq4j95bZluA6hucayIOhPltW3GrNxCttrpjM7ITMAlyC0axMZvQ+dMlRtSblFpobWMJYa4i50tI5z96Wg5VzAgBfZLnMRmjSKh4pd/ZvpFYXMNdusbcsC7rbOUOwjw+0YP3RSTi10vdORdBCoFB9lQAIG+oEnzJrXEcKum2rG2RmBdeuQT4o5DwsfQelP7k5TksQ8gri2Oa4oClEt20hFR5LBmzHMR7TTqZAofC37lnDu9vKO9GRm+uBuVGvsnmfSiOFYUujMpB7sAsWKggQIgEyQToImr1h+z9i3w495bV7jWQzEwWVnbQdQw/41rSwT1Ivapt5d2ihYHBuiJmRG70AoGWTlLEAr0JIPurzZrguI022IBUnKWGhtyB0kyNaO4Xxe6ot2i1oMnhtvfELbgnYiRuTqdutM8ficfg7BsXbaktmy3YDhUfVjbZdNSTJOuwprFi1tUV+Rfxu02F7pbZJzW1c84kezPkI20rKIxXahHW1nwytlQKJY6Rpp5bV5Stlo6dLNlXvoENsr11PWpcTcysHIJER99bItp0Ba8FbvAAuUkgRJfz6R99b8TbC20AstiHuyPFcCKkeSqWM7bnrXVuSPNnDvYeCLDOhuZXDjNr7UR5153olSY3kKBpEwZn31Nwa/nuIhzHOwBjVtdNJ5xXRO23YLhuGspcXEPZbaD9Jn0mApIOeY2OUayBSKmPO4pUzm4xMXzn8Mtqd4G2w30p/e7R3AHw2EuPbw+r3GEm4dACxI9kRAgR50ns3LWVmbxNMA6TqOnKsS89qLgCgXJ0I0jb4abdaEki+nKU47Xwb4ZVzoGEWzMICM2vMmCJO9KMhA1VonQjT8q6J2P4XhHS49/EG21u6htgZdZWSIIM+IgadPM1T8VhLLXL2QlCGYBIlomNR9Uem1ZEtVVQPw4B1hiQJ36npXTuwfEUsZxeINm4oQt/CZ0n1nQ+Vc64dlzLIIVYIk6ETJn1Aq38QxmGDqbL94bpVO70CKIy6xqfupH5nVGpabi+a5Kz2yuMmLuIujKxXRACIJ2O5BGvvrMPi1FtDoFPhE6kROh6ydauOA7QWMMWy2beJulgpe9blQR4TlJ8ZAHPQaCqnj8b3pxFxgAxdmIVQEQlgoVAZkAZRHTmaZNdTj7NytJiTC4hhcFxdGDZljkZkR74q49r+1mKxFhUuN3SrAa3baEczq5A1MkkkHmJqj4ZGuPCkTvMREazp6UTieIF7SqSJnXrygz56zQrI0pWoof/AOnvHHw+MssCo1y+ISozjICdjoSDoRtXmL7TXnNxmcxiWLXQAFDAwMpAqu8PuhHDMdAQfvovAZBdPexlthzHJmEkKPIkj4Utcl3PvxbLvi7y4mx+yXSuDwtvDpiGuhO8Ny4QuXczJzAZRrIImIiq9jSDicMrg3IuKFVmIGrezzyiswPGL1pwyuQco942j7MaaUEnESMT39uQRcNxQxzEQcwBJ1bpJpLxRfs1HU382X7/AFUtYGxdtDDIExGrP3cBBJ+uBMPmBgLEa+VVTj+JuYnEXsSc2SAQHuZmC+xInWJGw2mpe2uJt38ScUgZhetq75dAt0eFhrv7APqaF4NatX7d1Xc22zIEbcQxMhx00B06VttZE0p3UeqY7PbeMDawi5UW2+ZozFmg511mILsOcjKORq8/6aLiblyxefEAIxa5cQGCwYEIrCIIzMWgHSdq4TjcKyM4OoVipYezI5T7q6X2T7TG1hrDkzcjukUCSSpCqpA/lUetM47cnO9VzcoVVne8VYJ1zuo/lNAlEiTeuxPPSfiJpZ2E43iMRbZMTbKugHjIjPMmcsaaU7xuDLRqsDrM+gM0ZZVohWyW2T/YDFy2uouOx9R+Yoi8qXVggwfOD8RUDcLX+Ij0I/tWCwRlCXIUct59TP3CpW+o7UehV+1PZmzdRlyFWIMNmJ5RpvrXJcdw25hPA6aaww2I6+tfQl5VYZWgz069R51X+Ndn7d0fSezqNt56+fnQaHTOG4t86lZIEjY8zGpHPajuGdib7JbxLXbclxlDElu7A0Y6EGdIWZH3Ux7TdlGw5LWyXWZI6RHximHDuN2FwyL3iZlADKWAYZYWIJ9T76ZNrgEqKBx/iiXGQ2rXdKF8QzZiXJLFp94A8hWnZzEW2xds3yAkNJJ0LBGyZj0z5R6UOwRpAEGd50P6/UUJisOVfKRDHWB59IJ0q0UqoGrKTdlpHC7tzEfu7rcYK7AJMwoI0HU8oqx8Bwz4jC3u9buxhw1oXShYvpqi+IRAVR7O3PlVN4Ncxd9y1pmBs2oLJCkLsJyjUnadzGpq28C4qlnDhMRcIKBk7sqQFYjNqeZYkkt6CpyVF46kpJtcFd4pj17hFtSzG53txgMuWFKKgnp4j01I5V5g+0l1lyOxe2JnYOdNyTvE7UNw3BNeUCT47y2wNIkgkkz00ojA8HtrfvW7txQbLGbZkd5E+ycpEGBv1oquouqpXcXyKcVPeFwrZSZ8Q/i12ovgvFbuEui7ZbIToBurDYhl5iR8qatxLCXLeTEG4C7FsyLqhkhTGgKhRqo6nTalmKwqW13W6p8SsCQGWSNJAZeYj13qm5UT09GUm6xSGeEtjHG5duWyhzEE2SFRjufC+aDtt1rKm4XxPAi2qm7ctgf/AEzaLkEkktnUw06chttWVOvQrGaaVzKZhtz6V7xBACsfwg17WVV8nK/CT9nmjEWiP/uL86af6h3CcfekkwVAkkwCqmB0EkmvKymXAvREHFMOqrZKiMyEmOumtScJbMhDagSADqADJIHvrKylXJ2aPiGuKsK17CswlntEseZKllBPmAoHurrfHj+zcIz2Pond7eZk0Y944zyd9ZNZWUJDS8a9zmvFcMgxIhE8dg5hlEHw7xET571UEUBdP1rWVlTR0JZkN+HHw+lr5xQuKtDumePEWMn+r4VlZTdPycel4pex5wOwocGN01+IFb8FUftJWFINwggqDpmOmorKyj5jaHiXsxVwy2GcBhIPL3Gt8HZVriBhIO/wmsrKy4fsTnzEPxbfTMv1Ra0EbREfOla6OayspOn4LQ5XuOe6HcWjGq5oPqAT95NC9lxN5PtD51lZWXhDof3B1Ti2Ct2+B3iiKDcVncwNXLHxeumkbcq5rwFB3+GaNe7Yz5qHAPqIFe1lBcMlL+odY/bbhvcIOYybzofNfD4fSup3/ZNZWUYcEfqPs+dRfeEZyOSyPWktrEvvmNZWVOI3UItMWQk66/3ou2MyCdZGtZWUPuMuClcasrNwx7DEL5DTT764j20thcbdAAAkaeqg1lZVtEnMDsqJ99dg/wBKbCYjA4uzeVbltWgAqNAVzEA77id9OVZWVp8lX4Tm3Za61rGt3ZK7jQ8pAg9dOtNu1toEkkSchM+m1eVlaXiG+n4fsJuHX2t2rVxCQ3fHXcezEwdJ84mj+DeLCYu80G4bttS0a5TnYgdJKrt0r2srfaND+rEG7WKBbwcAa2NdN5Yn5mg+HtL2wdQDAB1EQTEHSK8rK32lY+OQ24Pe70MLio4Qwua2hIGuklZivayspWxUkf/Z">
            <a:hlinkClick r:id="rId3"/>
          </p:cNvPr>
          <p:cNvSpPr>
            <a:spLocks noChangeAspect="1" noChangeArrowheads="1"/>
          </p:cNvSpPr>
          <p:nvPr/>
        </p:nvSpPr>
        <p:spPr bwMode="auto">
          <a:xfrm>
            <a:off x="155575" y="-1195388"/>
            <a:ext cx="4714875" cy="249555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9704" name="AutoShape 8" descr="data:image/jpeg;base64,/9j/4AAQSkZJRgABAQAAAQABAAD/2wCEAAkGBxQTEhUUExQWFhUXGCAbGRgYFxwcGhwZHx4cGCAYHB0dHiggGxwlHBoZIjEhJSksLi4uHx8zODMsNygtLisBCgoKDg0OGxAQGywkICQsLywuLCwsLSwsLCwvLCwsLCwsLCwsLCwsLCwsLCwsLCwsLCwsLCwsLCwsLCwsLCwsLP/AABEIAKMBNQMBIgACEQEDEQH/xAAcAAACAgMBAQAAAAAAAAAAAAAEBQMGAAIHAQj/xABEEAACAQIEAwUEBwcDAwMFAAABAhEAAwQSITEFQVEGEyJhcTKBkbEjQnKhssHwFCRSYoLR4QdjwjNzkhU0w0NTorPx/8QAGQEAAwEBAQAAAAAAAAAAAAAAAQIDAAQF/8QALxEAAgIBAwEHAwMFAQAAAAAAAAECESEDEjFBEyIyUWFx8ARCgRSRoTM0scHhI//aAAwDAQACEQMRAD8ArDaBPsj8IqO5z+wfxLW98aIP5R8hUbnfzQ/iWnsU3I1H2v8A5KJ4aND/AE/hFC8/ef8A9lFcO2P9P4VrWE1s/wDUb7X9qCDQ/wAPvH+aKse232j+VC4qQQfSg2ZCfieLKYlmBIjLt9gVe+FYu7jgBOZFCgTJjQztqKoXHMKTdZo0NtWnlooHz0oTBcVe0fDGvUuPwsKhy6R3NdxM63/6TetgAHT0bpr98UBxDDMqy8SxUbbkGTuPOqKnaW5ygeQu3vzeibXG3c6iQP8AduGOm5rbH1ZK0lwMsewgqNwJ+O2m+6n40rtKdmgzl2BjQ5dQdZ/xTfE65gYkqNCdV9es6/ClZVpEhQIMRO8A8z6VtRg01hih1ZSqfW56QPX0imrXYZGWDl946flUVy6XultANgPj/c1tg8oRidCAZJ89fnFNJ4ESDe0GOa473MsMWGaNFEidAB5TQdg3Dt8TEfLWp8GveeJhuB8RP9/uprbw/pHSouVYKU2LVw7ka5PgahvWLg5KfdT5rXlUT2/Sl7QfaVu5dYcvu1rW1inJjUev+KeX8GGEEe+ltvC5bkN5e+qxmmhGmiS3blgDJadhr7vOrHhL1q3hnVlzs2Uo0+ywHiO+vMD8qruDcgydNBrG0GSRPM7U1tt3gzGByA6DafWhLgCecA9kEsW5/hH96LzAajb9ffWuHTT5+dLeJYgyMuwOw8/nQ5Zqo0xuP1AjTz3oXDYjNdEmBlJ2309n31piV01jSdYqbAKoQkzmA00+r5T8KfhCrknNwCW08WmvloTQF+9lghjvp5V7fuCSCRpAAMeZJ18yB7qX4hpYwNP1rSpWOx5irwJUpsQZPmI389an4W30g1MBW/4j86WcIYEOuukEE+8f2pkoGRgdNJU+YI0npqT7qdE5EmJtQTHnFScNt6u38o+Q/tUSNKL5r+VG2LqqGzkKpVYJ5+1/ii3gVciG/aKqoAnw8utTYLAd4QvoPuFNrdjDNq1+0pPV46dRUGLUWiGtsjAfwOp9+9JF3gs1SLrxL/T+3YwhuXHAeActcd4oAHaKsGO7UXLijM5I6TOlVa9fzGetVTo3Zt1igZ6j2qRpM1pkkgCmcrJuNM0Y1lSnDnlWUAUzot3Zfsj5Co2XT+n/AJCt8SIK/ZHyFZGn9P8AzFEkeEa+/wD+SieGDwn+n8K1Cy6j1/5tRPCRo39P4VohBrWlxvtGob6eD0ipU9tufjO3rWEaEdVpWZFav8TYXjZdotEieuqAR6SZoe/w4o+XQ5dyDpOhiTQvFR+8t7vwinnAbYNm9IBgMYP9JikpKVnTG+zv1BrOF/l3/mWnmBsHuye7hcyeKQdZPTrrSNcHMlG0+r4RqCd52EDkatWAtxhRl2zjbb2t6zkLJAuIvkXnESoQH56e/wDtQguSQII15+kaUfjgO8u/ZH50HYGaJMmR9wP96nqB0wDDv4yKJ/ZBBQD2tpG5BB+ERUeHX6TTkT8jT/hdjNdtsQIDCSTAgnX4mKM3QIrJHaw+WOgFEZ4P5CrV2qw+GUTZZc/1lDAgekbxrVSbwqTz/X+BXLJ5ydCSo9a6J5ek17mBn86DCmfz5TRotSP7/rp8qATHTmOXzoTH4XMobmpn3fr50wwVouco1nT+1N04arWXgGdILQBHMH3wAelNGVCyVlRGBz6jQ86PwuCCI2YmPhVj4ZjcPYCkWwzqwZizAyI9mBpE0r7U8ZW+yqltVWCDlG/nvVrbJ0lmxJZvFlCqYMD03oHH4cgn1H5GNqa4a1kWB0/z8z91AcSMj4A+4j8qylmgNYNXtA21JGsffpQtpYZBO4+RB1o+4sIvp+QoYDWeYRq14FXIFmEEnzPLz9/SkuIuENlHvqxWuHycoXxaDnM6VFx7szdwxU3VK59RPMU8Gh5Jg3BnOdvNfzFN8XgGu2ii6A7sTAA50uwyICMkzGs+7QUya2Wa2pOninoI1npTkZG2FQBEA5LE+mlRYhXutcQEgIoaBoIyzJjUmmL2YAjWBQS3SLl1dfEqjTf2eZ6URCtOX/ibQT7XKhsVi32zHUUViL+UlTPxoLGyMpPPlT2PwRd5pFSjDmJA23HOobV9RqRJHLka175ic069RU6LdpYSQEGupO48unrUL3lHsCCev5V44086hK06Qs8HjXDNZWBOte0SeTpGJ1ZfQflWvL+kfjFe4tSHUHrHyr0WzEwdhr/XWomjCdQPMfjaiuGHRvd+BahCeL9fxvRHDV0f1H4VoBBMIPpD9pvnWzbT5V7htLh+0fmK3Kyv9NK2ZIovGv8A3b+78Ap5wJYsYk9Fb8qTcVj9sbNsY/AKd8CEYW8dyQR57oPzodTpS/8AP8/6EaWXVigmQSCNPfV14P8A+xt/aH4qWjDN3puZSSLokGIZJhjHUUz4WsYfTbvdPIZz+VJdgkiLiN7I91onKoMfGltrtEW07pRpyX3H61MeKpPe+aD86Q8LUsx3EAmdN/h5Vmk+RY8Btm4pbQQTPxg07wrKGDEmMv56UhtTnP8AV8jTvHJ3SAAgyqxBmJ1g+dLIy6m9i6GusI5Sp9OvuNFizn0CmeQjTcmfl8KW4awWAbmvl8/dVt7N8OLJnzoABJzbADmfKubV5wX0+OBM/DnBPhYHUSYifhtXtiGUFQTmgxyGpO/vinvbDE5lNjPN24QiZCYZsyiBDajWJpdhuF9zev4QmbqMWEzquRGERprLfClUXVsbdkCvXEtLIP0hMRzJPyga60LhrNsg94xB6jnvJ2NbcRwgDElpIkeQ/sf70KpLZin1dPfV4K1glN5yNmFhARLE+QPupbjgrOrICIH1v/7SvG428GiCOe/+Otb8PYkkt9Zv+NPVE8XgItDwj8xOk7VBi7ZCT5z94/zVk4ZwR7ltXVWIEkwNP1pQHHsYHQd1bVCkKQNZM6k+etTjLvF2u6Lrx8CHqv8AahrVxUKljpGo56mmOOsEIgbeNfupf3YjX+Ajbzp07RLgYHiOEVcys4uDUSBE/wDn+VV3tH2pu4qDccsQNCflQuKysHynUAk+VKVuKPPnTxglwOpeYy4CS1wzr4fhqKt3D0/eLE/xN+Gqp2fvE3SP5Z09RvVtwC/vGH+034aa8ktTkN4x/wBZ/wBchSNX+mu/ZH4ad8bWLz/rkKrt1vpn+yv4KKERVb9/xNI5n5zWmKeUQnmWP30Q9oFZ6E/OgsWfgPz1p0xpLBBU1sVCRU9qsHT5Ccm3urUKNBGhGvXat3Og91aXlh9PL4xNFMrrLvfgJw1uSxzAa/rlWUvxOsVlE52zo2L8bTsZEA8oppw//pr+utBcQ/6nv/KmWAX6NaJNGxsqdwK8WwqTHMz9wH5CpilCY6+Ve2AdDmJ9BG/30rCLbA+kM83I+8Ua2EYAgjlGmtB4dvpR/wBz5tVqCyaVhRyDjQjGPI0BH4V0p5w+z+63wDOmZYMc1I9/Kl/aRivELziNG5jT2QIimWC/9vfBAEpJAERJB91L1OmmtNe5nC+J95cVCwYlTqQQVuKCANNShgHYnpTfg6/utsazmUmd5J1++RVVThluN2OUxmB2Pp0HrVn4AT+zAHfOs+9m/OlbXQWSJMZhs3frMSkT031qs8BtkXiDMZWAk9BVtxsAXydggn9e+kfD2UuoQRCNIPtCFIE/E1kBcBNhPpCPNuXkaMTDgZmHNj1/iI91a2MN9KY/m+TU44bhcyGRzb8bUkmZIm7O8IL94w01Ue87H7qZdrA9nDugYAEgAE+14pI+FMex7BUuA6fSLv5E/lUf+qVm2cKxZMzBwUI+qZAPuI0rmb75ZeGjnPA7vds14j6S2ItKTGuviG40ExPMjpRXFuINfW3fDH9qskW3IMF0ALC4IAjKSUjmuXpWvC+zWZARdAbchh/EQR/+M/d50+sdiXKM4u2zkBLLB5HUab+Dpzp1qR3PIJacksornD1LoM2mu06knWSPhR2EQKp8zNQdkrKm3OUlgR4tSSMreHU++pWIZQVnLOkiPu9aouRHwLOKHxkCIygxy3gfCanwdvbb2t46L60JxlDneAT4YERvvE0w7N22ZELjxZmnUH6pPKnlwIlkX4hym1wieUmenTyrXs34rbkmSbiz6ytR8VuEXlHLw8vfRPY+3Nu4f95fvKUvQorplh48kH4/lVdxK+Ffsk/nVq7TpBHv/Kq3jwAgP+2f7UseDMquRvHO3dt79CdfvpSu9O7t8EGI9h/wz8yfhSTmPSuhcGXI87PAd6fsnX3irbgF/eMP9pvw1V+zkZz6H4eH/NWnhp/eMP8Aab8NTbBq+JhHaA/TP+uQqtXB9O/ov4KsfaBvp3j9eEVXWP05Hkv4DRiyaWSuo5K76qYI6jQfHWgcSxO/WpGJhvX5VDdGgnqasgNkdT2jUFS2txQYdPkLJ0rGjfY/rWvDtUTA+fwFZM6NZWzxiK9rwIfOsrbkTWmzpuNMv76Y8O0RekGleKfx+/8AIU4wC/RqfKqHKgjn+vKknH8SUuWQFVgQ4YMJGU5R/Ye+nhH6+FLuNYQPllwgIKz5tlj7xSMZAOHuozIVTIc4BAJKnXUidRrVqQVUeH4RrN1Lb6kMI1kEToQekVbh1pQo57iMQtviV260jK2hAkhoWDHxojtjx1saqZAxuIfExgKyaEBpMsVYSOWppL2iwYfFYkkgHvPyHuqPhWBTvAc4EAyZI15GpSpOzrhc6UuBxbwWXD3LivlvJAS0FHdXLZiQRlk3JJJiJy+lEcMu3BftWisWAVJuDQFiFaXkSIYlYEbmpDYUgAXxp/NPzr0WkB1vj9e6pdsdf6OPSX8DjtEFazjW0I7kEEQeRqq8EwJsvaZ0YBky6CZJDAGF1glG1qyWe7OFxSq5IKAFsug31899qR9m8UEBJu3AwOhUDaD56b03ad2yC+lb1HBdCz4bBS+YNuGI00gqSKZ8GwhYEAxDNJ8s71pwGLndgFmzSomJ2KxpoI2p52VKh3WIylhHTxsI086W2yThtbXkIP8A1lsM9wLkjxnxTuswBG/pU/avijXcGXIAVtJg5ZzRzE8oqt9sLw75isNkxDz5brr79PfTbtHxWcJYsIyLnLM+YcgSQD0BPPypJaatMynSaDOAsWQMRb7uBvuWCjYb8t591OLfEXs4VnyKF8QG+Ue0IECdwdYFc8t429ZkqB4BIZYnUZTB6QT8Ke8L7RveweKFxlgMmRdmBKMhj+WAmvWaTsM2P2uKIuxtswF0jIGgHWYYeLoY5UHhLU2rZ5F2+Zp1wA92g9jS3sPajWS88+nlFH9n1BwmGJiQ7ToB9bSY9K6Y8EJciHiXCLjO2S7aRViQyAnUAzOU8+prOGcMvKbeZxcm5uoABGWY2HntTL/UyHxPdgCHdJ0MSbahdiJ1JrXs9h7eHe3YF0XIxOZQJ52YOhkxmB+IpZYwGGclL4z4bhYjQBZPuB99G9j8K37LeuDQC8u+n8G3l515xG9aFxhcYD2YmNso6kdTVl4Q/e4O8QQZuoJhQIGQctNhSbnwdk9JLS3Ig41bZrNh2OrrmMdSFNV7iWGJVAJYshgAc9QPvirl2iRVtYcCIiBGx0FUvi2Le265bjp9GIyxG5PPzrJkIab1JUitnhuVZCkAhkzHRS2oygnnpr5zSZrMHxMoI0+G+3SrS+PuMFDXbhCklQQpCkyZHQ6n4mhyqzMmT/IlV7Uv+j1Oht2FtLcxBU6+A7eoq3cUCYe7YZV2LkidSQBVW7BpGM0O6P8AMdKtvaU/S4cAwSW1H9IMH0M0JPvHNJPqMcG4vIt1kALiTOvlVJ43iFt41wFzM0Kq7CcoAPpJq+YKx3dpUUyFEAnfQneqN2jH7xc+kYajQKNNB5Uikkw6ek5ukVTG2u6fIfFr4suvnHLWtuKYEWCqvOZkzQDtm1UHTeNxTNv+63/j/ioXH+6Z9P8AFWWoPL6eXxCD0otLByZwJVY336RTIf8Adbfp/jpUbW/937v8U3aCdjJC0O/8J36Gt0V+aHr7qL7vrc+fv5dK87ofx/P3U25A2TXVgtnDsdyFj+IHX4CsqY2R/GfiaytaF2z9S944+PTr/amvDsYvhtiSe7k9B6+dV7iOKhj0Hn5CnvAMPktZjqz6n05D4VY5ENyNRSrj4lMmUkOGXaRsND58x6UzH3Up47fKPaHq08tMo/OkoZFe7NceDNbt4kw9toS5BMwfZaJP3V0HL8K5NhOHu2KuJnCM1xgoPtZiTAHTlrXQuF8Oa2ELXXJCwVZpX1HSlYxz7tRdH7TeH+4SfXYfdQmCInloKJ43Zz4y8sjW40FjA955DSkth8jENtsQOfL4Um3cd+nr9klgfHGIPrT6VNwu6L11bYkZjGY8vdzpJh7LMBAgGRJ20116bGmuAR8MwuZc7CTEEgZBmbMR0MA+47Umw6X9ZNxuODoGI4WbGExdpWL5kBGmpYysfdtVJ7PYC6Ly5gwQE5l31giIHnG9YOJ38UDccsvgyq0kAkSdYENz6EaRzqxdkO+sWu9vXjbtXbmbMhBNxg/duiFTI1P1hGlaSpHPp6k5O316lht40KTdiCiM2XbL4Xyq0eycwiOta4DFYpHa/bUANdYMHUhdWYhVMgu3imROgqPCXTHiQrZYsYG1x1ygWyfaywXaYgMTryrzh1wrcgBic0KEhhZgFnAVpywBbG0GRqCIExuwimKOO8Hu57zqfbYswC/WLapMw0SpJ6HfQ0HwfhWKu38sIWUQQw1iSI228R+Iq9XrOW3cZLbBUQWbZ0DN3mrMw3WRMQJ260HjrcNct22jNcXNkOUKptlQhBM5pImJ1g+mtoD0ozeMCbGcAuFltm7hgzCYGbOI1g6QD5etTXuwrC4QmJtJbhDNzQmQD0EjNMeUV5atEhQYUZQpZw0ZwcrKwAPiB3nYUyx/CxYfLfdSxUFYLtodmJIMjTYHnU98k7rA70dLq3fsJe0GFvWUs6qLdzQsFJLTDjNA9NN9hFQYLH3rastth/ESV0Deztp0Bny84q13+DYw2rdxL1vuVYXR9G/KSOpjlB0pLjuGi46s7F3ZZMACcoB6wTEDUz5cqpGWCUYKXUAxPEGvNnuuMyMpLAEAlQIE8j7NF2rwJt4nu2zJfzMCGk28uXKT9rxTvG1DYPh7o+tpZU5dAc4cFWAIjQmR7Q2j1opMGH7wh5CqbYF0x7bLDSQRoVAjTSaDZSGhStinEcGS/LMxZ8pGxlYkByBuIXeeR0p5wu5ZwWCvIWZC7Ky5upAAk6gFihMdCNtqGe0bZUFwC2hWPEcxZWiSQwAIBMj5mtbVxLmjkOocKO8uZZDKHzEvOQgaab5htrQuystFNUN+NYtLuHw7BlMrPhMgEgfmG+FUztO6uiLm1yREc8x/tTPGWQgQG3btrlzAKSCVWV1Eskklj0Oh+tQmHTOviChAWMhZYISRmaDrA5ctPeVglHQrvXZSxhG22jfXbUjf3GtTZYHcgGYM9OmtW97E2goMW9nIAYrmEE6DMAdok8/OpTbyL9H4VynV1YAd5KyxBOxUEb6v60+8d6bF/YTDFcX4gQe7bQ7zpVh7bN4sOdDBfT/xOsUnvWrll7bW86lbcsWIcuNpUe1lYr5wD5Gh8Zma65eNVBB1lSzglgg0JYRPSZ5GssuyGppybwi98IJbD2yTJj8zrXPe1jlcZdA/l+JUU1tX8ThkTKyPasyuUOPEMzLJEyTmK+yDSfjbd7fe8s5SEI0O2Qak7Tm8PrWjFWLDfpyXQQ/trTECvHx5H1RW72CzSFMH0B5R95FaXMASYUMZbKgjUtpppz1+VVSiU1NbVjdSNRjuq8p3rz9uHQ1lzDMDAy6AzOkb7/l7qHv4dkfIYkdDPnvR2RZF/U6y5f8ABP8Atg6GvP2pfOvLeHI8TA5ZiZG/TzNDlefKYoqKA/qNRdQn9qXzrKDY1lHYhP1M/QuWKnvDn2BGnMnKPlVz4W+azbMESk/KqZx+4VuuBuxI+5Pyq5cNXLatrzCD8qscowUfr30l4/fRCjXMxVRmIAJESp1jUDw05tN9396qPG+0VzxJZWSX7vqSAfZ10gka+VI0wo3vPZvYzDXbVt7blgWmQrgSAQCJJEDareo5zyqn4AvcxFi40ShyMogBSuYEAD3Grhb2pWMct4wyjFXsxgd8fFExrvHOKIvYQYm2rLZAdARddniSxzJpPRWHvpV2nb94vdDdb50ZwbMVVGLMAdAGJCfzATAaTpEffSV1Oq97SrCRlzDIEQIe7lXLbNJBIiD/ACmAfKjixbDsyCEGS2xFwhJ9kuANIOVZ3315VY8Vw1MMSbxDLeQvZaJXvky3QSN8rzlPv2pdwnvLt0YS2Lalz3qssqkBAxnVpUlATvqOVBvzLQUXlBHDOKwgRF/eWzKToUdGzMrFQIZgfCJI3Ohpo2DQJd/bWcXQV7q2rZSzQHZ28LZQ0RtGp9yrEYd+GY1Wz2MSxAQKDEAwQSp1EMJzzB8qIwOKa5cOJxK96zsIQaAAOpdAv1iEJMc53NSaploS3rj56DJL7d6cRkuBSs2gzZwSBKpmMGcjMY9wqThPGe7t4m+yZbmaDcgybjZTlPR4ghoABFK7vEL17FfsxZ2sW3ACNk0MgKQYEDWY0ojtljLaX7OGRbeRTLurFhccmJOgAOYEc41150KdibrSTXzqMcbhESzZdnfvZz2iLgi4xhjcKlZkKCsyASelCY7B3DcxkB1ae9Ba2c+UEEqYEAtlPig+zy1jXjmOVsYLSFXt2baohQtIRm2YmDm1WV6CBFajH3MZisajAhxbNtEbNyBygmQQdzy1joaBROs+dnmIW0WzDQZlZABmzq3huIxMgbBsgnddKt/ZniWFcZLyreYd2EZrSlvEQuQRyUtz2htIrn3CLZuWAzHK1m4cqkOT4Qc1sQCQTIJnQZdSKPt49g5tWGbNcIvJGVBk1GU6nKBBMAiPPahdDamlGa22dkxKWjbNkBVSIgCBHTTlXNsRw69ge+UAPYuNn6wRESNNCdZGogVceA4hb9i2yMkhQGVeR5aL7MiDFM8kgh9R6HTzFM7ZwR7jOcYe+PD3S3GdrgLKse3BM957QGRVGusTGutCY7Hh1AQaXby6JIcAGEzKARByiHAIMHSafdpOyja3LA3OqjSdDsOR2NVZcSQCb/eIyOGcDVxCBZE9AWaAQfFpNJVHXDVTNHuG6WyWZFpgc2oBKwWQIDmiQxzb6EeVQ4Zcyu7KBZLJmC922pK/xgsV0UmMsmOVGcVykr4XuFwoS48C5JMfVOwBYANJAjWBQ+KwaWyHXLdZgc7NKm1poQBBgBddI0rFb3VYyxVu0LQa2/eMoVoClXW2pHuc+Iaqp9mkfFFttcOTMjuWaGY5lyldjA8TMXkNoIHQGiMLYuXe8uEqwRwVBYSwCrqNZgQIAkydIM14yZhN5rmbKQO8U5ATBY7CDIA8oPvyHSUeAmxgbt1lPdFipKnNlcMzgEBSTJJLa8g2ukVDirGS4qKwACE3FQwwK5QyFdQQpDeLSSSRyrTF4a1auq1u8oN0d6kIDGjEyCZB1GWNZjlrQPEMeXCliuYFAHSDn18UAyWMMJPPWgFPddcBRa0UcqB3r+IC4pBzFz3jqyNKlYLGR7MddZOCsvc3ryhg4UZs13xMpGc3QuWDpmO889DrQhxWT2bjqe7IForIAaCwnTfwMdCDp0qDjeHZMOCgw7r4XNxZzw5yZBJEJmU6R125svJCPi5GcbFrMlxUuGw3shgVkhDBnbKLjDSSfaNKbWELWwQUWc2ZUbc6t4p29mRG00XfuPcPc3c57ogquZVWAACMjQSIEgBuumtTYfBIr3AbfeO5ypGmpZQQBy0zATzB6TTrCFcVuv57kbYUd0t1LgeAcqsoPgHiOh6vppr4gKU3bZRmBHdlB4VLFTosMw6FtD91NOFWrNsd547dx7r5UYSptjxIG8M63Aq5gSPKi8TwdmUsx1yqSWUZ8vTWTnJy2xpqQaZEJZSbwI8TZAYAK4QoHyhlY5QASxYaBYmPhUZJuwwi3qCIGrMxysw00VYI5/fRHE8faIW3bVrJDMLjsSxKGIt5QJAWIipMPeYPbCxfYBLdoW4mYL5TptnYSeeWmQsq6i1+GKZZr1sQSMu5PIMAugnzIpMtmTGu55TRdwN3hRUh2OUqSCMxOw6b9TTjE4cWRLILbhFTu2jxa+KQNdtZ0qiwcu2M3gRYxc7kgZeoMmD0B58qyt+KYLuikNIe2rj37j3GspkRlGnRascQcQ2mxYj10FW/CsMieSAfKqhcslsQ4UEnxbetW/DWzkT7I/KqMRhSN+vfVKxnDriYloC5HJZWYZgDIJ0UyCA2m2/lVzttP68zVQ41Ys28SrXc5D6sA0QTpMHQ6ACNqV8BirdEvBMK1rFEtITUZtlOWRPnGtHcZ7SG1e7pLcyBqSQcxGkDcifjS3A8Su4y6mDQqttiQCRqd288oPlTrh3AlvojGBdAKsW3S/ZaVY/yMJVgOmmsVJyOmGjjdL9iv3+zuMxltWs2jdhiIRYOYESWJgSQw3/Kk/A71ywzXUKhrejBuk5SI51ZD2gum4bfiw9oMe/Sy+UO+aC2ZdTPM+lLOztpL+KOa2xw2ctcCZoyCWjNJMkKdzJ1pTpjSk5efQmw+GGLW6UDFUKsllSTkUmCqjpz9PSrPwzimDVc64dxiFaLAtsE5azmJmQSIgyB11pBi+K4XCX7p4Xdvd3ctsjO8rlzEEd2dHMEbtv570ku4xlFnONBJR9nblJb2h6E860kGNSjSVFhwfCu8vo94YgqzEMmUuUUK2xBnwDIdtgQKi4rxsWbDYNEYp3zm1cZYJQkFhDDcQoHlO1XI8btYHDWnRw929aUm1mbvVUqzAlgphy5MsY8gIFUzgHCW4g5UQja3Be0lW/hYxJQmI8zOuspxyGDlTroE4h7K2rHdYqL1xDduFj3YCsgXuJJgjwGAZma37LcJN57bpA7sd6SSIYq2buzPKY23zVXuLcOu4U9zfENoZGoKAmMp/h1Yx8RXQbmFFm0L+GuW7xa2QWYwJy5XDAkAHKFIG8hhrpGa8hlNZfzzE3DeJrdx9y9fXIjXY7q2uVS0EePL4hJyjNrrrQfB7b3cffQi5ad7jDIrDMJ3WYAOk8uhoLsEti5ee3eJUOs22EDK6sLgOojZSNRRGGxF5eJuQCt57ogXMmaSAZJtjIIGug9aVrk2mkpJLyJMVwlbb38Ik3CpNtDmMm4WkMPZBOWAdIkdKHwNi/fZMMsm9am33ejDUgMCZy5QAD66Uxv28Ra4oQxvI7apcvGS5kw4OVSqHQARpHrQvFsdas8Qu3Lf0qPDqrgsHZhqrZiSQSD032AoMppSuvb+R7wviDYe5bvWEyoZ70ls0FiyLcZTqrZBl00Eb11x8SLiI9lpRwCHVcwIOv8QrkXHFy3C925YFrE2/o1AZ+7ygLs/sZCJhWBEaU/t8RTA4hcNbdwrlDcNzxrlJBzqJiXURP1dPdk6OfW091Nc/P8HQbV8qPECw5+CPgJNVztZ2VW+jFZDMpGYKOmgbmaPx18WyqsyANsck6dToAByqPFcVFi2zytwD2kXTTaQI5flWu+TmSp2jl3aOxdVlS6GW4SqByWkLDRl1jTlIMUVa7PXP2M3LFu34MwJLgswCZp39otIykaTVg4p2hwmKa3aYOhcwsqCVbllKzP9pqldpu0DYS0cLby3bWJE52DKyiShXLyO9DbeC8ddxSJcGyLZDd04uwMkAiABMqN9PAxHrzOjLD4dysurXrSXMhkmc7KQuhkgksxJIiT6gZhu0LPh0WA76L3WTwZAAFhs05iQJ2n3V5w/BNdax+zqVuQ3fWzdCxkKuveZSCyupeYEeIaSNVrJ3dqnGwHCXM5e8rgYhPDYQAMRCqttZYQTBYZo3X3UFisat2wjLdttfCg6obeUzMMSILMxJziFAXcVta4l35utdzs7AhShAKKjGAR7JYSQuUbE9ahu8TfMLaFsotsFzrnVnb2wOgVtB6+dOkJJ1x18iThq3iDZLrca7Z8cBSyouTOFJjKcsAQNSJ86Cs4a21kZLjG4mbRxI02AaIClOW800N8XriLba0ty2mRO6BKmWZ2aWkggCfKYpVw63aRGDq5N1pCkA5gmYQpXYhmk7bCgOouqfz/AKb8Uxl1rNq5cW2RnJ8BAc8mBjWACFEyBBFAcQxFoZwiujRKCSxBOpGbkNWM+VE4fAu962loifb7t9gwUB7hiRAI3J2UHpQ9vDNbum7cBVEYFyDklW1AXLqM4DQ21MlkVypPz4+WBcYXuYtBw5UCWViQSddP8VPwzGPecKLsEsGk7l1nKAd3bYDzNMls2r7qqHO58YsMTDNqWBKgT4RIiZ50DxBXHh7tR3V4mSD43EAqVGywFAHQeZp00S1ISk6jlegLe4MA7qbmwObqGUZmnc6GBPM+lapi7bZECdywYZnB0Ea5go1DcjrTLH3xiHdgioUQtCKQrAas+hIDAwJO8J51mB4KDd7tQr94hZmzCbYQsWMwQpyxqRuRpRXqI1Tx+StY4hmE+EdY3k70cmAJXwgEDeB5cz8ai4rjBfvG5kCIQBlEGAqgDlvoOVaMCAQpKiOcidJ5eu1Uy1ghFx3uTVkOIU6LcnwjQHkD4tPLWayjrNtroz3EDEwASSPCBlEBeWh+FZR3egr+nnLK4LD287L3MOFvm4lxCfGolSGJmNT4l+/yqyYTFp3SOWCpkUyTAjQ1zvtNxm7i7xzHwqSEQbATv5k9aGwljK2RyYiYnTeIMU8bOWSXXgvWF7Rq95bVtSykkF9tgSIFIscBfx11VYElRlkggsFXw+QOo9aRXLdwLnUwqMdjrv06UNhA06HLznaK0uCumnGVpdB3hrV7DYhL1pH1eUBBlogMkDWQZEU84t2rzGbKque4WvLdtTDwAUM6OpIYld96DbtDibi2170nutQdmYkRvvsaWYXgmKxmIdbVosS+ZjMIJ5ljpznr0BqaVvJebcY2lgsPBuJ4QDEnFuO+Z1ykWxAVSDChRAHKOlF4/t29t1sWbNqzhFhsiLBuKdQSTqJHlO9U/HYRrV28rQTbdlJBkb6QY1moLmOLDvGPiWFWBpAED10mtSbM5bYJt2M+A2le94Rltd4FOcA5VYgLJH1h18qtHGbowSmz3KvdS5kR4kMvtZiDMNlZdR+VVbspxl8PnC20uLeyhluCR4TmGnrVvx3D72JwoOVENpzc8JOuYk9SJ5AcuvKllV0VT26dso3ajiz37iPcjPGWRI8K6LM+UfCmnYrtEMKL30QdmAyFjARhmGYxqRDbDeBSbjeD8Z1JiANRJ1MadYituDYUkZmB38uWms8s0D40ZRwQ09ar3BfaDi9/FYhbr+2JCoNlhj4VXXTQU/xPau5i2bPkRssEWlKK0TJbUy3sj41XMCC+JyITnLeAEkDPsAfU6ec0wTgWK/Yjiu6cqHJdo2LmCYO4ELJ5UKVhzHT9wDhNqblpVtye9WG0/iAKtm5R99MuF2P2XiZ7xlTu7pMrluCCd5UkbE+lHdg+4D2+8Vjd74G2hXOrsJi3A2mQc2sECs7T8YfHYrvf2ZMOMOMjZBMAHQ3JGUwxbYczSvNl4tKcfb2Pe3fcYbiDmwz3e+tk3O8bNGaV8JiQQBOu0jpWdr8DZS1h763S9xmyG33OVAokk5wBmOYMNSTryApX2/xDXLlq81rK3cqrMCpRyCYuDLsWH1TqI6UwxXCXTDWFuMLti+guWzbJDIwylmKsSCcrla1dQacs7OqYNxi5efBWEXKllXuOLjMcxcmMmUDpGwMTqRtRPEsXntJd764b9pVC5kzBz4UVZ0C7Drz50FhOJtiTZsKhaBkChgM5aAzEtpqVUx1Aqx47g1vhyvavsrX7jA2SCDkTfvWEe0GXLGopfQfb37UueCwcSdr2LwVzvlfujeR4EDIMq+LMQS0mJ5xVo45xm3h0nNmYqcoFoeIgbVyPg2LNvGDE3LZS3mJXwFbfeKmcWtJiZGx5+tdDx/BzxBbdzmEBKIyMULgEanTQDShmyOvpqOYlW4Jw1WxuDyM0KrsRCyLq5mBUHeJGvSKd/wCnGAt3cEz4gAs9+6cxRGPtQdXUgag6A0Z2a7BHDv3he7mUnKWUSJEHaQR6RT7s1wJ8PY7sZmOZnL5AursXPPTUxtyos516lT7Q9lO7+kw4YpOqyvr4YH3VSuAXzaWYg5mB0E5S4MV3HD8MuBizDQ6ZADHqeRNVftN2LN2XtJlYan+bnrFSaaLRmimdnuPjCNdKW7Wtsi3dKEOSxZ/EFLSQYE6SAKX4jNhcSDh7qtdu2z3kQ6h84CyuwOoI3jTzobiOBe0WR1KsATB8l0I+G9EcBx9rurdwKRc9q4WiGK+HwQCTqSxDR1k7Uy4so5ptImtBRae14Ve2hcX7IzW7gEhhczr4SykxB3OwpPhuKMly3mUNlAUKYCC1BkaeLPJkmdYq2cbuscAtm2LahgrKVChWaVYiG2bUiOXKqRjb1tIt3AVuhTnIBnODIkbbTosDUGtHJ0R1I1nzGGITD3bDOneK6NDqzA5ydmH1p5EVstp8PYD3lHd96FyaQ9xM7AN5BmhjrqIA3pThEFq4j95bZluA6hucayIOhPltW3GrNxCttrpjM7ITMAlyC0axMZvQ+dMlRtSblFpobWMJYa4i50tI5z96Wg5VzAgBfZLnMRmjSKh4pd/ZvpFYXMNdusbcsC7rbOUOwjw+0YP3RSTi10vdORdBCoFB9lQAIG+oEnzJrXEcKum2rG2RmBdeuQT4o5DwsfQelP7k5TksQ8gri2Oa4oClEt20hFR5LBmzHMR7TTqZAofC37lnDu9vKO9GRm+uBuVGvsnmfSiOFYUujMpB7sAsWKggQIgEyQToImr1h+z9i3w495bV7jWQzEwWVnbQdQw/41rSwT1Ivapt5d2ihYHBuiJmRG70AoGWTlLEAr0JIPurzZrguI022IBUnKWGhtyB0kyNaO4Xxe6ot2i1oMnhtvfELbgnYiRuTqdutM8ficfg7BsXbaktmy3YDhUfVjbZdNSTJOuwprFi1tUV+Rfxu02F7pbZJzW1c84kezPkI20rKIxXahHW1nwytlQKJY6Rpp5bV5Stlo6dLNlXvoENsr11PWpcTcysHIJER99bItp0Ba8FbvAAuUkgRJfz6R99b8TbC20AstiHuyPFcCKkeSqWM7bnrXVuSPNnDvYeCLDOhuZXDjNr7UR5153olSY3kKBpEwZn31Nwa/nuIhzHOwBjVtdNJ5xXRO23YLhuGspcXEPZbaD9Jn0mApIOeY2OUayBSKmPO4pUzm4xMXzn8Mtqd4G2w30p/e7R3AHw2EuPbw+r3GEm4dACxI9kRAgR50ns3LWVmbxNMA6TqOnKsS89qLgCgXJ0I0jb4abdaEki+nKU47Xwb4ZVzoGEWzMICM2vMmCJO9KMhA1VonQjT8q6J2P4XhHS49/EG21u6htgZdZWSIIM+IgadPM1T8VhLLXL2QlCGYBIlomNR9Uem1ZEtVVQPw4B1hiQJ36npXTuwfEUsZxeINm4oQt/CZ0n1nQ+Vc64dlzLIIVYIk6ETJn1Aq38QxmGDqbL94bpVO70CKIy6xqfupH5nVGpabi+a5Kz2yuMmLuIujKxXRACIJ2O5BGvvrMPi1FtDoFPhE6kROh6ydauOA7QWMMWy2beJulgpe9blQR4TlJ8ZAHPQaCqnj8b3pxFxgAxdmIVQEQlgoVAZkAZRHTmaZNdTj7NytJiTC4hhcFxdGDZljkZkR74q49r+1mKxFhUuN3SrAa3baEczq5A1MkkkHmJqj4ZGuPCkTvMREazp6UTieIF7SqSJnXrygz56zQrI0pWoof/AOnvHHw+MssCo1y+ISozjICdjoSDoRtXmL7TXnNxmcxiWLXQAFDAwMpAqu8PuhHDMdAQfvovAZBdPexlthzHJmEkKPIkj4Utcl3PvxbLvi7y4mx+yXSuDwtvDpiGuhO8Ny4QuXczJzAZRrIImIiq9jSDicMrg3IuKFVmIGrezzyiswPGL1pwyuQco942j7MaaUEnESMT39uQRcNxQxzEQcwBJ1bpJpLxRfs1HU382X7/AFUtYGxdtDDIExGrP3cBBJ+uBMPmBgLEa+VVTj+JuYnEXsSc2SAQHuZmC+xInWJGw2mpe2uJt38ScUgZhetq75dAt0eFhrv7APqaF4NatX7d1Xc22zIEbcQxMhx00B06VttZE0p3UeqY7PbeMDawi5UW2+ZozFmg511mILsOcjKORq8/6aLiblyxefEAIxa5cQGCwYEIrCIIzMWgHSdq4TjcKyM4OoVipYezI5T7q6X2T7TG1hrDkzcjukUCSSpCqpA/lUetM47cnO9VzcoVVne8VYJ1zuo/lNAlEiTeuxPPSfiJpZ2E43iMRbZMTbKugHjIjPMmcsaaU7xuDLRqsDrM+gM0ZZVohWyW2T/YDFy2uouOx9R+Yoi8qXVggwfOD8RUDcLX+Ij0I/tWCwRlCXIUct59TP3CpW+o7UehV+1PZmzdRlyFWIMNmJ5RpvrXJcdw25hPA6aaww2I6+tfQl5VYZWgz069R51X+Ndn7d0fSezqNt56+fnQaHTOG4t86lZIEjY8zGpHPajuGdib7JbxLXbclxlDElu7A0Y6EGdIWZH3Ux7TdlGw5LWyXWZI6RHximHDuN2FwyL3iZlADKWAYZYWIJ9T76ZNrgEqKBx/iiXGQ2rXdKF8QzZiXJLFp94A8hWnZzEW2xds3yAkNJJ0LBGyZj0z5R6UOwRpAEGd50P6/UUJisOVfKRDHWB59IJ0q0UqoGrKTdlpHC7tzEfu7rcYK7AJMwoI0HU8oqx8Bwz4jC3u9buxhw1oXShYvpqi+IRAVR7O3PlVN4Ncxd9y1pmBs2oLJCkLsJyjUnadzGpq28C4qlnDhMRcIKBk7sqQFYjNqeZYkkt6CpyVF46kpJtcFd4pj17hFtSzG53txgMuWFKKgnp4j01I5V5g+0l1lyOxe2JnYOdNyTvE7UNw3BNeUCT47y2wNIkgkkz00ojA8HtrfvW7txQbLGbZkd5E+ycpEGBv1oquouqpXcXyKcVPeFwrZSZ8Q/i12ovgvFbuEui7ZbIToBurDYhl5iR8qatxLCXLeTEG4C7FsyLqhkhTGgKhRqo6nTalmKwqW13W6p8SsCQGWSNJAZeYj13qm5UT09GUm6xSGeEtjHG5duWyhzEE2SFRjufC+aDtt1rKm4XxPAi2qm7ctgf/AEzaLkEkktnUw06chttWVOvQrGaaVzKZhtz6V7xBACsfwg17WVV8nK/CT9nmjEWiP/uL86af6h3CcfekkwVAkkwCqmB0EkmvKymXAvREHFMOqrZKiMyEmOumtScJbMhDagSADqADJIHvrKylXJ2aPiGuKsK17CswlntEseZKllBPmAoHurrfHj+zcIz2Pond7eZk0Y944zyd9ZNZWUJDS8a9zmvFcMgxIhE8dg5hlEHw7xET571UEUBdP1rWVlTR0JZkN+HHw+lr5xQuKtDumePEWMn+r4VlZTdPycel4pex5wOwocGN01+IFb8FUftJWFINwggqDpmOmorKyj5jaHiXsxVwy2GcBhIPL3Gt8HZVriBhIO/wmsrKy4fsTnzEPxbfTMv1Ra0EbREfOla6OayspOn4LQ5XuOe6HcWjGq5oPqAT95NC9lxN5PtD51lZWXhDof3B1Ti2Ct2+B3iiKDcVncwNXLHxeumkbcq5rwFB3+GaNe7Yz5qHAPqIFe1lBcMlL+odY/bbhvcIOYybzofNfD4fSup3/ZNZWUYcEfqPs+dRfeEZyOSyPWktrEvvmNZWVOI3UItMWQk66/3ou2MyCdZGtZWUPuMuClcasrNwx7DEL5DTT764j20thcbdAAAkaeqg1lZVtEnMDsqJ99dg/wBKbCYjA4uzeVbltWgAqNAVzEA77id9OVZWVp8lX4Tm3Za61rGt3ZK7jQ8pAg9dOtNu1toEkkSchM+m1eVlaXiG+n4fsJuHX2t2rVxCQ3fHXcezEwdJ84mj+DeLCYu80G4bttS0a5TnYgdJKrt0r2srfaND+rEG7WKBbwcAa2NdN5Yn5mg+HtL2wdQDAB1EQTEHSK8rK32lY+OQ24Pe70MLio4Qwua2hIGuklZivayspWxUkf/Z"/>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9706" name="AutoShape 10" descr="data:image/jpeg;base64,/9j/4AAQSkZJRgABAQAAAQABAAD/2wCEAAkGBxQTEhUUExQWFhUXGCAbGRgYFxwcGhwZHx4cGCAYHB0dHiggGxwlHBoZIjEhJSksLi4uHx8zODMsNygtLisBCgoKDg0OGxAQGywkICQsLywuLCwsLSwsLCwvLCwsLCwsLCwsLCwsLCwsLCwsLCwsLCwsLCwsLCwsLCwsLCwsLP/AABEIAKMBNQMBIgACEQEDEQH/xAAcAAACAgMBAQAAAAAAAAAAAAAEBQMGAAIHAQj/xABEEAACAQIEAwUEBwcDAwMFAAABAhEAAwQSITEFQVEGEyJhcTKBkbEjQnKhssHwFCRSYoLR4QdjwjNzkhU0w0NTorPx/8QAGQEAAwEBAQAAAAAAAAAAAAAAAQIDAAQF/8QALxEAAgIBAwEHAwMFAQAAAAAAAAECESEDEjFBEyIyUWFx8ARCgRSRoTM0scHhI//aAAwDAQACEQMRAD8ArDaBPsj8IqO5z+wfxLW98aIP5R8hUbnfzQ/iWnsU3I1H2v8A5KJ4aND/AE/hFC8/ef8A9lFcO2P9P4VrWE1s/wDUb7X9qCDQ/wAPvH+aKse232j+VC4qQQfSg2ZCfieLKYlmBIjLt9gVe+FYu7jgBOZFCgTJjQztqKoXHMKTdZo0NtWnlooHz0oTBcVe0fDGvUuPwsKhy6R3NdxM63/6TetgAHT0bpr98UBxDDMqy8SxUbbkGTuPOqKnaW5ygeQu3vzeibXG3c6iQP8AduGOm5rbH1ZK0lwMsewgqNwJ+O2m+6n40rtKdmgzl2BjQ5dQdZ/xTfE65gYkqNCdV9es6/ClZVpEhQIMRO8A8z6VtRg01hih1ZSqfW56QPX0imrXYZGWDl946flUVy6XultANgPj/c1tg8oRidCAZJ89fnFNJ4ESDe0GOa473MsMWGaNFEidAB5TQdg3Dt8TEfLWp8GveeJhuB8RP9/uprbw/pHSouVYKU2LVw7ka5PgahvWLg5KfdT5rXlUT2/Sl7QfaVu5dYcvu1rW1inJjUev+KeX8GGEEe+ltvC5bkN5e+qxmmhGmiS3blgDJadhr7vOrHhL1q3hnVlzs2Uo0+ywHiO+vMD8qruDcgydNBrG0GSRPM7U1tt3gzGByA6DafWhLgCecA9kEsW5/hH96LzAajb9ffWuHTT5+dLeJYgyMuwOw8/nQ5Zqo0xuP1AjTz3oXDYjNdEmBlJ2309n31piV01jSdYqbAKoQkzmA00+r5T8KfhCrknNwCW08WmvloTQF+9lghjvp5V7fuCSCRpAAMeZJ18yB7qX4hpYwNP1rSpWOx5irwJUpsQZPmI389an4W30g1MBW/4j86WcIYEOuukEE+8f2pkoGRgdNJU+YI0npqT7qdE5EmJtQTHnFScNt6u38o+Q/tUSNKL5r+VG2LqqGzkKpVYJ5+1/ii3gVciG/aKqoAnw8utTYLAd4QvoPuFNrdjDNq1+0pPV46dRUGLUWiGtsjAfwOp9+9JF3gs1SLrxL/T+3YwhuXHAeActcd4oAHaKsGO7UXLijM5I6TOlVa9fzGetVTo3Zt1igZ6j2qRpM1pkkgCmcrJuNM0Y1lSnDnlWUAUzot3Zfsj5Co2XT+n/AJCt8SIK/ZHyFZGn9P8AzFEkeEa+/wD+SieGDwn+n8K1Cy6j1/5tRPCRo39P4VohBrWlxvtGob6eD0ipU9tufjO3rWEaEdVpWZFav8TYXjZdotEieuqAR6SZoe/w4o+XQ5dyDpOhiTQvFR+8t7vwinnAbYNm9IBgMYP9JikpKVnTG+zv1BrOF/l3/mWnmBsHuye7hcyeKQdZPTrrSNcHMlG0+r4RqCd52EDkatWAtxhRl2zjbb2t6zkLJAuIvkXnESoQH56e/wDtQguSQII15+kaUfjgO8u/ZH50HYGaJMmR9wP96nqB0wDDv4yKJ/ZBBQD2tpG5BB+ERUeHX6TTkT8jT/hdjNdtsQIDCSTAgnX4mKM3QIrJHaw+WOgFEZ4P5CrV2qw+GUTZZc/1lDAgekbxrVSbwqTz/X+BXLJ5ydCSo9a6J5ek17mBn86DCmfz5TRotSP7/rp8qATHTmOXzoTH4XMobmpn3fr50wwVouco1nT+1N04arWXgGdILQBHMH3wAelNGVCyVlRGBz6jQ86PwuCCI2YmPhVj4ZjcPYCkWwzqwZizAyI9mBpE0r7U8ZW+yqltVWCDlG/nvVrbJ0lmxJZvFlCqYMD03oHH4cgn1H5GNqa4a1kWB0/z8z91AcSMj4A+4j8qylmgNYNXtA21JGsffpQtpYZBO4+RB1o+4sIvp+QoYDWeYRq14FXIFmEEnzPLz9/SkuIuENlHvqxWuHycoXxaDnM6VFx7szdwxU3VK59RPMU8Gh5Jg3BnOdvNfzFN8XgGu2ii6A7sTAA50uwyICMkzGs+7QUya2Wa2pOninoI1npTkZG2FQBEA5LE+mlRYhXutcQEgIoaBoIyzJjUmmL2YAjWBQS3SLl1dfEqjTf2eZ6URCtOX/ibQT7XKhsVi32zHUUViL+UlTPxoLGyMpPPlT2PwRd5pFSjDmJA23HOobV9RqRJHLka175ic069RU6LdpYSQEGupO48unrUL3lHsCCev5V44086hK06Qs8HjXDNZWBOte0SeTpGJ1ZfQflWvL+kfjFe4tSHUHrHyr0WzEwdhr/XWomjCdQPMfjaiuGHRvd+BahCeL9fxvRHDV0f1H4VoBBMIPpD9pvnWzbT5V7htLh+0fmK3Kyv9NK2ZIovGv8A3b+78Ap5wJYsYk9Fb8qTcVj9sbNsY/AKd8CEYW8dyQR57oPzodTpS/8AP8/6EaWXVigmQSCNPfV14P8A+xt/aH4qWjDN3puZSSLokGIZJhjHUUz4WsYfTbvdPIZz+VJdgkiLiN7I91onKoMfGltrtEW07pRpyX3H61MeKpPe+aD86Q8LUsx3EAmdN/h5Vmk+RY8Btm4pbQQTPxg07wrKGDEmMv56UhtTnP8AV8jTvHJ3SAAgyqxBmJ1g+dLIy6m9i6GusI5Sp9OvuNFizn0CmeQjTcmfl8KW4awWAbmvl8/dVt7N8OLJnzoABJzbADmfKubV5wX0+OBM/DnBPhYHUSYifhtXtiGUFQTmgxyGpO/vinvbDE5lNjPN24QiZCYZsyiBDajWJpdhuF9zev4QmbqMWEzquRGERprLfClUXVsbdkCvXEtLIP0hMRzJPyga60LhrNsg94xB6jnvJ2NbcRwgDElpIkeQ/sf70KpLZin1dPfV4K1glN5yNmFhARLE+QPupbjgrOrICIH1v/7SvG428GiCOe/+Otb8PYkkt9Zv+NPVE8XgItDwj8xOk7VBi7ZCT5z94/zVk4ZwR7ltXVWIEkwNP1pQHHsYHQd1bVCkKQNZM6k+etTjLvF2u6Lrx8CHqv8AahrVxUKljpGo56mmOOsEIgbeNfupf3YjX+Ajbzp07RLgYHiOEVcys4uDUSBE/wDn+VV3tH2pu4qDccsQNCflQuKysHynUAk+VKVuKPPnTxglwOpeYy4CS1wzr4fhqKt3D0/eLE/xN+Gqp2fvE3SP5Z09RvVtwC/vGH+034aa8ktTkN4x/wBZ/wBchSNX+mu/ZH4ad8bWLz/rkKrt1vpn+yv4KKERVb9/xNI5n5zWmKeUQnmWP30Q9oFZ6E/OgsWfgPz1p0xpLBBU1sVCRU9qsHT5Ccm3urUKNBGhGvXat3Og91aXlh9PL4xNFMrrLvfgJw1uSxzAa/rlWUvxOsVlE52zo2L8bTsZEA8oppw//pr+utBcQ/6nv/KmWAX6NaJNGxsqdwK8WwqTHMz9wH5CpilCY6+Ve2AdDmJ9BG/30rCLbA+kM83I+8Ua2EYAgjlGmtB4dvpR/wBz5tVqCyaVhRyDjQjGPI0BH4V0p5w+z+63wDOmZYMc1I9/Kl/aRivELziNG5jT2QIimWC/9vfBAEpJAERJB91L1OmmtNe5nC+J95cVCwYlTqQQVuKCANNShgHYnpTfg6/utsazmUmd5J1++RVVThluN2OUxmB2Pp0HrVn4AT+zAHfOs+9m/OlbXQWSJMZhs3frMSkT031qs8BtkXiDMZWAk9BVtxsAXydggn9e+kfD2UuoQRCNIPtCFIE/E1kBcBNhPpCPNuXkaMTDgZmHNj1/iI91a2MN9KY/m+TU44bhcyGRzb8bUkmZIm7O8IL94w01Ue87H7qZdrA9nDugYAEgAE+14pI+FMex7BUuA6fSLv5E/lUf+qVm2cKxZMzBwUI+qZAPuI0rmb75ZeGjnPA7vds14j6S2ItKTGuviG40ExPMjpRXFuINfW3fDH9qskW3IMF0ALC4IAjKSUjmuXpWvC+zWZARdAbchh/EQR/+M/d50+sdiXKM4u2zkBLLB5HUab+Dpzp1qR3PIJacksornD1LoM2mu06knWSPhR2EQKp8zNQdkrKm3OUlgR4tSSMreHU++pWIZQVnLOkiPu9aouRHwLOKHxkCIygxy3gfCanwdvbb2t46L60JxlDneAT4YERvvE0w7N22ZELjxZmnUH6pPKnlwIlkX4hym1wieUmenTyrXs34rbkmSbiz6ytR8VuEXlHLw8vfRPY+3Nu4f95fvKUvQorplh48kH4/lVdxK+Ffsk/nVq7TpBHv/Kq3jwAgP+2f7UseDMquRvHO3dt79CdfvpSu9O7t8EGI9h/wz8yfhSTmPSuhcGXI87PAd6fsnX3irbgF/eMP9pvw1V+zkZz6H4eH/NWnhp/eMP8Aab8NTbBq+JhHaA/TP+uQqtXB9O/ov4KsfaBvp3j9eEVXWP05Hkv4DRiyaWSuo5K76qYI6jQfHWgcSxO/WpGJhvX5VDdGgnqasgNkdT2jUFS2txQYdPkLJ0rGjfY/rWvDtUTA+fwFZM6NZWzxiK9rwIfOsrbkTWmzpuNMv76Y8O0RekGleKfx+/8AIU4wC/RqfKqHKgjn+vKknH8SUuWQFVgQ4YMJGU5R/Ye+nhH6+FLuNYQPllwgIKz5tlj7xSMZAOHuozIVTIc4BAJKnXUidRrVqQVUeH4RrN1Lb6kMI1kEToQekVbh1pQo57iMQtviV260jK2hAkhoWDHxojtjx1saqZAxuIfExgKyaEBpMsVYSOWppL2iwYfFYkkgHvPyHuqPhWBTvAc4EAyZI15GpSpOzrhc6UuBxbwWXD3LivlvJAS0FHdXLZiQRlk3JJJiJy+lEcMu3BftWisWAVJuDQFiFaXkSIYlYEbmpDYUgAXxp/NPzr0WkB1vj9e6pdsdf6OPSX8DjtEFazjW0I7kEEQeRqq8EwJsvaZ0YBky6CZJDAGF1glG1qyWe7OFxSq5IKAFsug31899qR9m8UEBJu3AwOhUDaD56b03ad2yC+lb1HBdCz4bBS+YNuGI00gqSKZ8GwhYEAxDNJ8s71pwGLndgFmzSomJ2KxpoI2p52VKh3WIylhHTxsI086W2yThtbXkIP8A1lsM9wLkjxnxTuswBG/pU/avijXcGXIAVtJg5ZzRzE8oqt9sLw75isNkxDz5brr79PfTbtHxWcJYsIyLnLM+YcgSQD0BPPypJaatMynSaDOAsWQMRb7uBvuWCjYb8t591OLfEXs4VnyKF8QG+Ue0IECdwdYFc8t429ZkqB4BIZYnUZTB6QT8Ke8L7RveweKFxlgMmRdmBKMhj+WAmvWaTsM2P2uKIuxtswF0jIGgHWYYeLoY5UHhLU2rZ5F2+Zp1wA92g9jS3sPajWS88+nlFH9n1BwmGJiQ7ToB9bSY9K6Y8EJciHiXCLjO2S7aRViQyAnUAzOU8+prOGcMvKbeZxcm5uoABGWY2HntTL/UyHxPdgCHdJ0MSbahdiJ1JrXs9h7eHe3YF0XIxOZQJ52YOhkxmB+IpZYwGGclL4z4bhYjQBZPuB99G9j8K37LeuDQC8u+n8G3l515xG9aFxhcYD2YmNso6kdTVl4Q/e4O8QQZuoJhQIGQctNhSbnwdk9JLS3Ig41bZrNh2OrrmMdSFNV7iWGJVAJYshgAc9QPvirl2iRVtYcCIiBGx0FUvi2Le265bjp9GIyxG5PPzrJkIab1JUitnhuVZCkAhkzHRS2oygnnpr5zSZrMHxMoI0+G+3SrS+PuMFDXbhCklQQpCkyZHQ6n4mhyqzMmT/IlV7Uv+j1Oht2FtLcxBU6+A7eoq3cUCYe7YZV2LkidSQBVW7BpGM0O6P8AMdKtvaU/S4cAwSW1H9IMH0M0JPvHNJPqMcG4vIt1kALiTOvlVJ43iFt41wFzM0Kq7CcoAPpJq+YKx3dpUUyFEAnfQneqN2jH7xc+kYajQKNNB5Uikkw6ek5ukVTG2u6fIfFr4suvnHLWtuKYEWCqvOZkzQDtm1UHTeNxTNv+63/j/ioXH+6Z9P8AFWWoPL6eXxCD0otLByZwJVY336RTIf8Adbfp/jpUbW/937v8U3aCdjJC0O/8J36Gt0V+aHr7qL7vrc+fv5dK87ofx/P3U25A2TXVgtnDsdyFj+IHX4CsqY2R/GfiaytaF2z9S944+PTr/amvDsYvhtiSe7k9B6+dV7iOKhj0Hn5CnvAMPktZjqz6n05D4VY5ENyNRSrj4lMmUkOGXaRsND58x6UzH3Up47fKPaHq08tMo/OkoZFe7NceDNbt4kw9toS5BMwfZaJP3V0HL8K5NhOHu2KuJnCM1xgoPtZiTAHTlrXQuF8Oa2ELXXJCwVZpX1HSlYxz7tRdH7TeH+4SfXYfdQmCInloKJ43Zz4y8sjW40FjA955DSkth8jENtsQOfL4Um3cd+nr9klgfHGIPrT6VNwu6L11bYkZjGY8vdzpJh7LMBAgGRJ20116bGmuAR8MwuZc7CTEEgZBmbMR0MA+47Umw6X9ZNxuODoGI4WbGExdpWL5kBGmpYysfdtVJ7PYC6Ly5gwQE5l31giIHnG9YOJ38UDccsvgyq0kAkSdYENz6EaRzqxdkO+sWu9vXjbtXbmbMhBNxg/duiFTI1P1hGlaSpHPp6k5O316lht40KTdiCiM2XbL4Xyq0eycwiOta4DFYpHa/bUANdYMHUhdWYhVMgu3imROgqPCXTHiQrZYsYG1x1ygWyfaywXaYgMTryrzh1wrcgBic0KEhhZgFnAVpywBbG0GRqCIExuwimKOO8Hu57zqfbYswC/WLapMw0SpJ6HfQ0HwfhWKu38sIWUQQw1iSI228R+Iq9XrOW3cZLbBUQWbZ0DN3mrMw3WRMQJ260HjrcNct22jNcXNkOUKptlQhBM5pImJ1g+mtoD0ozeMCbGcAuFltm7hgzCYGbOI1g6QD5etTXuwrC4QmJtJbhDNzQmQD0EjNMeUV5atEhQYUZQpZw0ZwcrKwAPiB3nYUyx/CxYfLfdSxUFYLtodmJIMjTYHnU98k7rA70dLq3fsJe0GFvWUs6qLdzQsFJLTDjNA9NN9hFQYLH3rastth/ESV0Deztp0Bny84q13+DYw2rdxL1vuVYXR9G/KSOpjlB0pLjuGi46s7F3ZZMACcoB6wTEDUz5cqpGWCUYKXUAxPEGvNnuuMyMpLAEAlQIE8j7NF2rwJt4nu2zJfzMCGk28uXKT9rxTvG1DYPh7o+tpZU5dAc4cFWAIjQmR7Q2j1opMGH7wh5CqbYF0x7bLDSQRoVAjTSaDZSGhStinEcGS/LMxZ8pGxlYkByBuIXeeR0p5wu5ZwWCvIWZC7Ky5upAAk6gFihMdCNtqGe0bZUFwC2hWPEcxZWiSQwAIBMj5mtbVxLmjkOocKO8uZZDKHzEvOQgaab5htrQuystFNUN+NYtLuHw7BlMrPhMgEgfmG+FUztO6uiLm1yREc8x/tTPGWQgQG3btrlzAKSCVWV1Eskklj0Oh+tQmHTOviChAWMhZYISRmaDrA5ctPeVglHQrvXZSxhG22jfXbUjf3GtTZYHcgGYM9OmtW97E2goMW9nIAYrmEE6DMAdok8/OpTbyL9H4VynV1YAd5KyxBOxUEb6v60+8d6bF/YTDFcX4gQe7bQ7zpVh7bN4sOdDBfT/xOsUnvWrll7bW86lbcsWIcuNpUe1lYr5wD5Gh8Zma65eNVBB1lSzglgg0JYRPSZ5GssuyGppybwi98IJbD2yTJj8zrXPe1jlcZdA/l+JUU1tX8ThkTKyPasyuUOPEMzLJEyTmK+yDSfjbd7fe8s5SEI0O2Qak7Tm8PrWjFWLDfpyXQQ/trTECvHx5H1RW72CzSFMH0B5R95FaXMASYUMZbKgjUtpppz1+VVSiU1NbVjdSNRjuq8p3rz9uHQ1lzDMDAy6AzOkb7/l7qHv4dkfIYkdDPnvR2RZF/U6y5f8ABP8Atg6GvP2pfOvLeHI8TA5ZiZG/TzNDlefKYoqKA/qNRdQn9qXzrKDY1lHYhP1M/QuWKnvDn2BGnMnKPlVz4W+azbMESk/KqZx+4VuuBuxI+5Pyq5cNXLatrzCD8qscowUfr30l4/fRCjXMxVRmIAJESp1jUDw05tN9396qPG+0VzxJZWSX7vqSAfZ10gka+VI0wo3vPZvYzDXbVt7blgWmQrgSAQCJJEDareo5zyqn4AvcxFi40ShyMogBSuYEAD3Grhb2pWMct4wyjFXsxgd8fFExrvHOKIvYQYm2rLZAdARddniSxzJpPRWHvpV2nb94vdDdb50ZwbMVVGLMAdAGJCfzATAaTpEffSV1Oq97SrCRlzDIEQIe7lXLbNJBIiD/ACmAfKjixbDsyCEGS2xFwhJ9kuANIOVZ3315VY8Vw1MMSbxDLeQvZaJXvky3QSN8rzlPv2pdwnvLt0YS2Lalz3qssqkBAxnVpUlATvqOVBvzLQUXlBHDOKwgRF/eWzKToUdGzMrFQIZgfCJI3Ohpo2DQJd/bWcXQV7q2rZSzQHZ28LZQ0RtGp9yrEYd+GY1Wz2MSxAQKDEAwQSp1EMJzzB8qIwOKa5cOJxK96zsIQaAAOpdAv1iEJMc53NSaploS3rj56DJL7d6cRkuBSs2gzZwSBKpmMGcjMY9wqThPGe7t4m+yZbmaDcgybjZTlPR4ghoABFK7vEL17FfsxZ2sW3ACNk0MgKQYEDWY0ojtljLaX7OGRbeRTLurFhccmJOgAOYEc41150KdibrSTXzqMcbhESzZdnfvZz2iLgi4xhjcKlZkKCsyASelCY7B3DcxkB1ae9Ba2c+UEEqYEAtlPig+zy1jXjmOVsYLSFXt2baohQtIRm2YmDm1WV6CBFajH3MZisajAhxbNtEbNyBygmQQdzy1joaBROs+dnmIW0WzDQZlZABmzq3huIxMgbBsgnddKt/ZniWFcZLyreYd2EZrSlvEQuQRyUtz2htIrn3CLZuWAzHK1m4cqkOT4Qc1sQCQTIJnQZdSKPt49g5tWGbNcIvJGVBk1GU6nKBBMAiPPahdDamlGa22dkxKWjbNkBVSIgCBHTTlXNsRw69ge+UAPYuNn6wRESNNCdZGogVceA4hb9i2yMkhQGVeR5aL7MiDFM8kgh9R6HTzFM7ZwR7jOcYe+PD3S3GdrgLKse3BM957QGRVGusTGutCY7Hh1AQaXby6JIcAGEzKARByiHAIMHSafdpOyja3LA3OqjSdDsOR2NVZcSQCb/eIyOGcDVxCBZE9AWaAQfFpNJVHXDVTNHuG6WyWZFpgc2oBKwWQIDmiQxzb6EeVQ4Zcyu7KBZLJmC922pK/xgsV0UmMsmOVGcVykr4XuFwoS48C5JMfVOwBYANJAjWBQ+KwaWyHXLdZgc7NKm1poQBBgBddI0rFb3VYyxVu0LQa2/eMoVoClXW2pHuc+Iaqp9mkfFFttcOTMjuWaGY5lyldjA8TMXkNoIHQGiMLYuXe8uEqwRwVBYSwCrqNZgQIAkydIM14yZhN5rmbKQO8U5ATBY7CDIA8oPvyHSUeAmxgbt1lPdFipKnNlcMzgEBSTJJLa8g2ukVDirGS4qKwACE3FQwwK5QyFdQQpDeLSSSRyrTF4a1auq1u8oN0d6kIDGjEyCZB1GWNZjlrQPEMeXCliuYFAHSDn18UAyWMMJPPWgFPddcBRa0UcqB3r+IC4pBzFz3jqyNKlYLGR7MddZOCsvc3ryhg4UZs13xMpGc3QuWDpmO889DrQhxWT2bjqe7IForIAaCwnTfwMdCDp0qDjeHZMOCgw7r4XNxZzw5yZBJEJmU6R125svJCPi5GcbFrMlxUuGw3shgVkhDBnbKLjDSSfaNKbWELWwQUWc2ZUbc6t4p29mRG00XfuPcPc3c57ogquZVWAACMjQSIEgBuumtTYfBIr3AbfeO5ypGmpZQQBy0zATzB6TTrCFcVuv57kbYUd0t1LgeAcqsoPgHiOh6vppr4gKU3bZRmBHdlB4VLFTosMw6FtD91NOFWrNsd547dx7r5UYSptjxIG8M63Aq5gSPKi8TwdmUsx1yqSWUZ8vTWTnJy2xpqQaZEJZSbwI8TZAYAK4QoHyhlY5QASxYaBYmPhUZJuwwi3qCIGrMxysw00VYI5/fRHE8faIW3bVrJDMLjsSxKGIt5QJAWIipMPeYPbCxfYBLdoW4mYL5TptnYSeeWmQsq6i1+GKZZr1sQSMu5PIMAugnzIpMtmTGu55TRdwN3hRUh2OUqSCMxOw6b9TTjE4cWRLILbhFTu2jxa+KQNdtZ0qiwcu2M3gRYxc7kgZeoMmD0B58qyt+KYLuikNIe2rj37j3GspkRlGnRascQcQ2mxYj10FW/CsMieSAfKqhcslsQ4UEnxbetW/DWzkT7I/KqMRhSN+vfVKxnDriYloC5HJZWYZgDIJ0UyCA2m2/lVzttP68zVQ41Ys28SrXc5D6sA0QTpMHQ6ACNqV8BirdEvBMK1rFEtITUZtlOWRPnGtHcZ7SG1e7pLcyBqSQcxGkDcifjS3A8Su4y6mDQqttiQCRqd288oPlTrh3AlvojGBdAKsW3S/ZaVY/yMJVgOmmsVJyOmGjjdL9iv3+zuMxltWs2jdhiIRYOYESWJgSQw3/Kk/A71ywzXUKhrejBuk5SI51ZD2gum4bfiw9oMe/Sy+UO+aC2ZdTPM+lLOztpL+KOa2xw2ctcCZoyCWjNJMkKdzJ1pTpjSk5efQmw+GGLW6UDFUKsllSTkUmCqjpz9PSrPwzimDVc64dxiFaLAtsE5azmJmQSIgyB11pBi+K4XCX7p4Xdvd3ctsjO8rlzEEd2dHMEbtv570ku4xlFnONBJR9nblJb2h6E860kGNSjSVFhwfCu8vo94YgqzEMmUuUUK2xBnwDIdtgQKi4rxsWbDYNEYp3zm1cZYJQkFhDDcQoHlO1XI8btYHDWnRw929aUm1mbvVUqzAlgphy5MsY8gIFUzgHCW4g5UQja3Be0lW/hYxJQmI8zOuspxyGDlTroE4h7K2rHdYqL1xDduFj3YCsgXuJJgjwGAZma37LcJN57bpA7sd6SSIYq2buzPKY23zVXuLcOu4U9zfENoZGoKAmMp/h1Yx8RXQbmFFm0L+GuW7xa2QWYwJy5XDAkAHKFIG8hhrpGa8hlNZfzzE3DeJrdx9y9fXIjXY7q2uVS0EePL4hJyjNrrrQfB7b3cffQi5ad7jDIrDMJ3WYAOk8uhoLsEti5ee3eJUOs22EDK6sLgOojZSNRRGGxF5eJuQCt57ogXMmaSAZJtjIIGug9aVrk2mkpJLyJMVwlbb38Ik3CpNtDmMm4WkMPZBOWAdIkdKHwNi/fZMMsm9am33ejDUgMCZy5QAD66Uxv28Ra4oQxvI7apcvGS5kw4OVSqHQARpHrQvFsdas8Qu3Lf0qPDqrgsHZhqrZiSQSD032AoMppSuvb+R7wviDYe5bvWEyoZ70ls0FiyLcZTqrZBl00Eb11x8SLiI9lpRwCHVcwIOv8QrkXHFy3C925YFrE2/o1AZ+7ygLs/sZCJhWBEaU/t8RTA4hcNbdwrlDcNzxrlJBzqJiXURP1dPdk6OfW091Nc/P8HQbV8qPECw5+CPgJNVztZ2VW+jFZDMpGYKOmgbmaPx18WyqsyANsck6dToAByqPFcVFi2zytwD2kXTTaQI5flWu+TmSp2jl3aOxdVlS6GW4SqByWkLDRl1jTlIMUVa7PXP2M3LFu34MwJLgswCZp39otIykaTVg4p2hwmKa3aYOhcwsqCVbllKzP9pqldpu0DYS0cLby3bWJE52DKyiShXLyO9DbeC8ddxSJcGyLZDd04uwMkAiABMqN9PAxHrzOjLD4dysurXrSXMhkmc7KQuhkgksxJIiT6gZhu0LPh0WA76L3WTwZAAFhs05iQJ2n3V5w/BNdax+zqVuQ3fWzdCxkKuveZSCyupeYEeIaSNVrJ3dqnGwHCXM5e8rgYhPDYQAMRCqttZYQTBYZo3X3UFisat2wjLdttfCg6obeUzMMSILMxJziFAXcVta4l35utdzs7AhShAKKjGAR7JYSQuUbE9ahu8TfMLaFsotsFzrnVnb2wOgVtB6+dOkJJ1x18iThq3iDZLrca7Z8cBSyouTOFJjKcsAQNSJ86Cs4a21kZLjG4mbRxI02AaIClOW800N8XriLba0ty2mRO6BKmWZ2aWkggCfKYpVw63aRGDq5N1pCkA5gmYQpXYhmk7bCgOouqfz/AKb8Uxl1rNq5cW2RnJ8BAc8mBjWACFEyBBFAcQxFoZwiujRKCSxBOpGbkNWM+VE4fAu962loifb7t9gwUB7hiRAI3J2UHpQ9vDNbum7cBVEYFyDklW1AXLqM4DQ21MlkVypPz4+WBcYXuYtBw5UCWViQSddP8VPwzGPecKLsEsGk7l1nKAd3bYDzNMls2r7qqHO58YsMTDNqWBKgT4RIiZ50DxBXHh7tR3V4mSD43EAqVGywFAHQeZp00S1ISk6jlegLe4MA7qbmwObqGUZmnc6GBPM+lapi7bZECdywYZnB0Ea5go1DcjrTLH3xiHdgioUQtCKQrAas+hIDAwJO8J51mB4KDd7tQr94hZmzCbYQsWMwQpyxqRuRpRXqI1Tx+StY4hmE+EdY3k70cmAJXwgEDeB5cz8ai4rjBfvG5kCIQBlEGAqgDlvoOVaMCAQpKiOcidJ5eu1Uy1ghFx3uTVkOIU6LcnwjQHkD4tPLWayjrNtroz3EDEwASSPCBlEBeWh+FZR3egr+nnLK4LD287L3MOFvm4lxCfGolSGJmNT4l+/yqyYTFp3SOWCpkUyTAjQ1zvtNxm7i7xzHwqSEQbATv5k9aGwljK2RyYiYnTeIMU8bOWSXXgvWF7Rq95bVtSykkF9tgSIFIscBfx11VYElRlkggsFXw+QOo9aRXLdwLnUwqMdjrv06UNhA06HLznaK0uCumnGVpdB3hrV7DYhL1pH1eUBBlogMkDWQZEU84t2rzGbKque4WvLdtTDwAUM6OpIYld96DbtDibi2170nutQdmYkRvvsaWYXgmKxmIdbVosS+ZjMIJ5ljpznr0BqaVvJebcY2lgsPBuJ4QDEnFuO+Z1ykWxAVSDChRAHKOlF4/t29t1sWbNqzhFhsiLBuKdQSTqJHlO9U/HYRrV28rQTbdlJBkb6QY1moLmOLDvGPiWFWBpAED10mtSbM5bYJt2M+A2le94Rltd4FOcA5VYgLJH1h18qtHGbowSmz3KvdS5kR4kMvtZiDMNlZdR+VVbspxl8PnC20uLeyhluCR4TmGnrVvx3D72JwoOVENpzc8JOuYk9SJ5AcuvKllV0VT26dso3ajiz37iPcjPGWRI8K6LM+UfCmnYrtEMKL30QdmAyFjARhmGYxqRDbDeBSbjeD8Z1JiANRJ1MadYituDYUkZmB38uWms8s0D40ZRwQ09ar3BfaDi9/FYhbr+2JCoNlhj4VXXTQU/xPau5i2bPkRssEWlKK0TJbUy3sj41XMCC+JyITnLeAEkDPsAfU6ec0wTgWK/Yjiu6cqHJdo2LmCYO4ELJ5UKVhzHT9wDhNqblpVtye9WG0/iAKtm5R99MuF2P2XiZ7xlTu7pMrluCCd5UkbE+lHdg+4D2+8Vjd74G2hXOrsJi3A2mQc2sECs7T8YfHYrvf2ZMOMOMjZBMAHQ3JGUwxbYczSvNl4tKcfb2Pe3fcYbiDmwz3e+tk3O8bNGaV8JiQQBOu0jpWdr8DZS1h763S9xmyG33OVAokk5wBmOYMNSTryApX2/xDXLlq81rK3cqrMCpRyCYuDLsWH1TqI6UwxXCXTDWFuMLti+guWzbJDIwylmKsSCcrla1dQacs7OqYNxi5efBWEXKllXuOLjMcxcmMmUDpGwMTqRtRPEsXntJd764b9pVC5kzBz4UVZ0C7Drz50FhOJtiTZsKhaBkChgM5aAzEtpqVUx1Aqx47g1vhyvavsrX7jA2SCDkTfvWEe0GXLGopfQfb37UueCwcSdr2LwVzvlfujeR4EDIMq+LMQS0mJ5xVo45xm3h0nNmYqcoFoeIgbVyPg2LNvGDE3LZS3mJXwFbfeKmcWtJiZGx5+tdDx/BzxBbdzmEBKIyMULgEanTQDShmyOvpqOYlW4Jw1WxuDyM0KrsRCyLq5mBUHeJGvSKd/wCnGAt3cEz4gAs9+6cxRGPtQdXUgag6A0Z2a7BHDv3he7mUnKWUSJEHaQR6RT7s1wJ8PY7sZmOZnL5AursXPPTUxtyos516lT7Q9lO7+kw4YpOqyvr4YH3VSuAXzaWYg5mB0E5S4MV3HD8MuBizDQ6ZADHqeRNVftN2LN2XtJlYan+bnrFSaaLRmimdnuPjCNdKW7Wtsi3dKEOSxZ/EFLSQYE6SAKX4jNhcSDh7qtdu2z3kQ6h84CyuwOoI3jTzobiOBe0WR1KsATB8l0I+G9EcBx9rurdwKRc9q4WiGK+HwQCTqSxDR1k7Uy4so5ptImtBRae14Ve2hcX7IzW7gEhhczr4SykxB3OwpPhuKMly3mUNlAUKYCC1BkaeLPJkmdYq2cbuscAtm2LahgrKVChWaVYiG2bUiOXKqRjb1tIt3AVuhTnIBnODIkbbTosDUGtHJ0R1I1nzGGITD3bDOneK6NDqzA5ydmH1p5EVstp8PYD3lHd96FyaQ9xM7AN5BmhjrqIA3pThEFq4j95bZluA6hucayIOhPltW3GrNxCttrpjM7ITMAlyC0axMZvQ+dMlRtSblFpobWMJYa4i50tI5z96Wg5VzAgBfZLnMRmjSKh4pd/ZvpFYXMNdusbcsC7rbOUOwjw+0YP3RSTi10vdORdBCoFB9lQAIG+oEnzJrXEcKum2rG2RmBdeuQT4o5DwsfQelP7k5TksQ8gri2Oa4oClEt20hFR5LBmzHMR7TTqZAofC37lnDu9vKO9GRm+uBuVGvsnmfSiOFYUujMpB7sAsWKggQIgEyQToImr1h+z9i3w495bV7jWQzEwWVnbQdQw/41rSwT1Ivapt5d2ihYHBuiJmRG70AoGWTlLEAr0JIPurzZrguI022IBUnKWGhtyB0kyNaO4Xxe6ot2i1oMnhtvfELbgnYiRuTqdutM8ficfg7BsXbaktmy3YDhUfVjbZdNSTJOuwprFi1tUV+Rfxu02F7pbZJzW1c84kezPkI20rKIxXahHW1nwytlQKJY6Rpp5bV5Stlo6dLNlXvoENsr11PWpcTcysHIJER99bItp0Ba8FbvAAuUkgRJfz6R99b8TbC20AstiHuyPFcCKkeSqWM7bnrXVuSPNnDvYeCLDOhuZXDjNr7UR5153olSY3kKBpEwZn31Nwa/nuIhzHOwBjVtdNJ5xXRO23YLhuGspcXEPZbaD9Jn0mApIOeY2OUayBSKmPO4pUzm4xMXzn8Mtqd4G2w30p/e7R3AHw2EuPbw+r3GEm4dACxI9kRAgR50ns3LWVmbxNMA6TqOnKsS89qLgCgXJ0I0jb4abdaEki+nKU47Xwb4ZVzoGEWzMICM2vMmCJO9KMhA1VonQjT8q6J2P4XhHS49/EG21u6htgZdZWSIIM+IgadPM1T8VhLLXL2QlCGYBIlomNR9Uem1ZEtVVQPw4B1hiQJ36npXTuwfEUsZxeINm4oQt/CZ0n1nQ+Vc64dlzLIIVYIk6ETJn1Aq38QxmGDqbL94bpVO70CKIy6xqfupH5nVGpabi+a5Kz2yuMmLuIujKxXRACIJ2O5BGvvrMPi1FtDoFPhE6kROh6ydauOA7QWMMWy2beJulgpe9blQR4TlJ8ZAHPQaCqnj8b3pxFxgAxdmIVQEQlgoVAZkAZRHTmaZNdTj7NytJiTC4hhcFxdGDZljkZkR74q49r+1mKxFhUuN3SrAa3baEczq5A1MkkkHmJqj4ZGuPCkTvMREazp6UTieIF7SqSJnXrygz56zQrI0pWoof/AOnvHHw+MssCo1y+ISozjICdjoSDoRtXmL7TXnNxmcxiWLXQAFDAwMpAqu8PuhHDMdAQfvovAZBdPexlthzHJmEkKPIkj4Utcl3PvxbLvi7y4mx+yXSuDwtvDpiGuhO8Ny4QuXczJzAZRrIImIiq9jSDicMrg3IuKFVmIGrezzyiswPGL1pwyuQco942j7MaaUEnESMT39uQRcNxQxzEQcwBJ1bpJpLxRfs1HU382X7/AFUtYGxdtDDIExGrP3cBBJ+uBMPmBgLEa+VVTj+JuYnEXsSc2SAQHuZmC+xInWJGw2mpe2uJt38ScUgZhetq75dAt0eFhrv7APqaF4NatX7d1Xc22zIEbcQxMhx00B06VttZE0p3UeqY7PbeMDawi5UW2+ZozFmg511mILsOcjKORq8/6aLiblyxefEAIxa5cQGCwYEIrCIIzMWgHSdq4TjcKyM4OoVipYezI5T7q6X2T7TG1hrDkzcjukUCSSpCqpA/lUetM47cnO9VzcoVVne8VYJ1zuo/lNAlEiTeuxPPSfiJpZ2E43iMRbZMTbKugHjIjPMmcsaaU7xuDLRqsDrM+gM0ZZVohWyW2T/YDFy2uouOx9R+Yoi8qXVggwfOD8RUDcLX+Ij0I/tWCwRlCXIUct59TP3CpW+o7UehV+1PZmzdRlyFWIMNmJ5RpvrXJcdw25hPA6aaww2I6+tfQl5VYZWgz069R51X+Ndn7d0fSezqNt56+fnQaHTOG4t86lZIEjY8zGpHPajuGdib7JbxLXbclxlDElu7A0Y6EGdIWZH3Ux7TdlGw5LWyXWZI6RHximHDuN2FwyL3iZlADKWAYZYWIJ9T76ZNrgEqKBx/iiXGQ2rXdKF8QzZiXJLFp94A8hWnZzEW2xds3yAkNJJ0LBGyZj0z5R6UOwRpAEGd50P6/UUJisOVfKRDHWB59IJ0q0UqoGrKTdlpHC7tzEfu7rcYK7AJMwoI0HU8oqx8Bwz4jC3u9buxhw1oXShYvpqi+IRAVR7O3PlVN4Ncxd9y1pmBs2oLJCkLsJyjUnadzGpq28C4qlnDhMRcIKBk7sqQFYjNqeZYkkt6CpyVF46kpJtcFd4pj17hFtSzG53txgMuWFKKgnp4j01I5V5g+0l1lyOxe2JnYOdNyTvE7UNw3BNeUCT47y2wNIkgkkz00ojA8HtrfvW7txQbLGbZkd5E+ycpEGBv1oquouqpXcXyKcVPeFwrZSZ8Q/i12ovgvFbuEui7ZbIToBurDYhl5iR8qatxLCXLeTEG4C7FsyLqhkhTGgKhRqo6nTalmKwqW13W6p8SsCQGWSNJAZeYj13qm5UT09GUm6xSGeEtjHG5duWyhzEE2SFRjufC+aDtt1rKm4XxPAi2qm7ctgf/AEzaLkEkktnUw06chttWVOvQrGaaVzKZhtz6V7xBACsfwg17WVV8nK/CT9nmjEWiP/uL86af6h3CcfekkwVAkkwCqmB0EkmvKymXAvREHFMOqrZKiMyEmOumtScJbMhDagSADqADJIHvrKylXJ2aPiGuKsK17CswlntEseZKllBPmAoHurrfHj+zcIz2Pond7eZk0Y944zyd9ZNZWUJDS8a9zmvFcMgxIhE8dg5hlEHw7xET571UEUBdP1rWVlTR0JZkN+HHw+lr5xQuKtDumePEWMn+r4VlZTdPycel4pex5wOwocGN01+IFb8FUftJWFINwggqDpmOmorKyj5jaHiXsxVwy2GcBhIPL3Gt8HZVriBhIO/wmsrKy4fsTnzEPxbfTMv1Ra0EbREfOla6OayspOn4LQ5XuOe6HcWjGq5oPqAT95NC9lxN5PtD51lZWXhDof3B1Ti2Ct2+B3iiKDcVncwNXLHxeumkbcq5rwFB3+GaNe7Yz5qHAPqIFe1lBcMlL+odY/bbhvcIOYybzofNfD4fSup3/ZNZWUYcEfqPs+dRfeEZyOSyPWktrEvvmNZWVOI3UItMWQk66/3ou2MyCdZGtZWUPuMuClcasrNwx7DEL5DTT764j20thcbdAAAkaeqg1lZVtEnMDsqJ99dg/wBKbCYjA4uzeVbltWgAqNAVzEA77id9OVZWVp8lX4Tm3Za61rGt3ZK7jQ8pAg9dOtNu1toEkkSchM+m1eVlaXiG+n4fsJuHX2t2rVxCQ3fHXcezEwdJ84mj+DeLCYu80G4bttS0a5TnYgdJKrt0r2srfaND+rEG7WKBbwcAa2NdN5Yn5mg+HtL2wdQDAB1EQTEHSK8rK32lY+OQ24Pe70MLio4Qwua2hIGuklZivayspWxUkf/Z"/>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9708" name="AutoShape 12" descr="data:image/jpeg;base64,/9j/4AAQSkZJRgABAQAAAQABAAD/2wCEAAkGBxQTEhUUExQWFhUXGCAbGRgYFxwcGhwZHx4cGCAYHB0dHiggGxwlHBoZIjEhJSksLi4uHx8zODMsNygtLisBCgoKDg0OGxAQGywkICQsLywuLCwsLSwsLCwvLCwsLCwsLCwsLCwsLCwsLCwsLCwsLCwsLCwsLCwsLCwsLCwsLP/AABEIAKMBNQMBIgACEQEDEQH/xAAcAAACAgMBAQAAAAAAAAAAAAAEBQMGAAIHAQj/xABEEAACAQIEAwUEBwcDAwMFAAABAhEAAwQSITEFQVEGEyJhcTKBkbEjQnKhssHwFCRSYoLR4QdjwjNzkhU0w0NTorPx/8QAGQEAAwEBAQAAAAAAAAAAAAAAAQIDAAQF/8QALxEAAgIBAwEHAwMFAQAAAAAAAAECESEDEjFBEyIyUWFx8ARCgRSRoTM0scHhI//aAAwDAQACEQMRAD8ArDaBPsj8IqO5z+wfxLW98aIP5R8hUbnfzQ/iWnsU3I1H2v8A5KJ4aND/AE/hFC8/ef8A9lFcO2P9P4VrWE1s/wDUb7X9qCDQ/wAPvH+aKse232j+VC4qQQfSg2ZCfieLKYlmBIjLt9gVe+FYu7jgBOZFCgTJjQztqKoXHMKTdZo0NtWnlooHz0oTBcVe0fDGvUuPwsKhy6R3NdxM63/6TetgAHT0bpr98UBxDDMqy8SxUbbkGTuPOqKnaW5ygeQu3vzeibXG3c6iQP8AduGOm5rbH1ZK0lwMsewgqNwJ+O2m+6n40rtKdmgzl2BjQ5dQdZ/xTfE65gYkqNCdV9es6/ClZVpEhQIMRO8A8z6VtRg01hih1ZSqfW56QPX0imrXYZGWDl946flUVy6XultANgPj/c1tg8oRidCAZJ89fnFNJ4ESDe0GOa473MsMWGaNFEidAB5TQdg3Dt8TEfLWp8GveeJhuB8RP9/uprbw/pHSouVYKU2LVw7ka5PgahvWLg5KfdT5rXlUT2/Sl7QfaVu5dYcvu1rW1inJjUev+KeX8GGEEe+ltvC5bkN5e+qxmmhGmiS3blgDJadhr7vOrHhL1q3hnVlzs2Uo0+ywHiO+vMD8qruDcgydNBrG0GSRPM7U1tt3gzGByA6DafWhLgCecA9kEsW5/hH96LzAajb9ffWuHTT5+dLeJYgyMuwOw8/nQ5Zqo0xuP1AjTz3oXDYjNdEmBlJ2309n31piV01jSdYqbAKoQkzmA00+r5T8KfhCrknNwCW08WmvloTQF+9lghjvp5V7fuCSCRpAAMeZJ18yB7qX4hpYwNP1rSpWOx5irwJUpsQZPmI389an4W30g1MBW/4j86WcIYEOuukEE+8f2pkoGRgdNJU+YI0npqT7qdE5EmJtQTHnFScNt6u38o+Q/tUSNKL5r+VG2LqqGzkKpVYJ5+1/ii3gVciG/aKqoAnw8utTYLAd4QvoPuFNrdjDNq1+0pPV46dRUGLUWiGtsjAfwOp9+9JF3gs1SLrxL/T+3YwhuXHAeActcd4oAHaKsGO7UXLijM5I6TOlVa9fzGetVTo3Zt1igZ6j2qRpM1pkkgCmcrJuNM0Y1lSnDnlWUAUzot3Zfsj5Co2XT+n/AJCt8SIK/ZHyFZGn9P8AzFEkeEa+/wD+SieGDwn+n8K1Cy6j1/5tRPCRo39P4VohBrWlxvtGob6eD0ipU9tufjO3rWEaEdVpWZFav8TYXjZdotEieuqAR6SZoe/w4o+XQ5dyDpOhiTQvFR+8t7vwinnAbYNm9IBgMYP9JikpKVnTG+zv1BrOF/l3/mWnmBsHuye7hcyeKQdZPTrrSNcHMlG0+r4RqCd52EDkatWAtxhRl2zjbb2t6zkLJAuIvkXnESoQH56e/wDtQguSQII15+kaUfjgO8u/ZH50HYGaJMmR9wP96nqB0wDDv4yKJ/ZBBQD2tpG5BB+ERUeHX6TTkT8jT/hdjNdtsQIDCSTAgnX4mKM3QIrJHaw+WOgFEZ4P5CrV2qw+GUTZZc/1lDAgekbxrVSbwqTz/X+BXLJ5ydCSo9a6J5ek17mBn86DCmfz5TRotSP7/rp8qATHTmOXzoTH4XMobmpn3fr50wwVouco1nT+1N04arWXgGdILQBHMH3wAelNGVCyVlRGBz6jQ86PwuCCI2YmPhVj4ZjcPYCkWwzqwZizAyI9mBpE0r7U8ZW+yqltVWCDlG/nvVrbJ0lmxJZvFlCqYMD03oHH4cgn1H5GNqa4a1kWB0/z8z91AcSMj4A+4j8qylmgNYNXtA21JGsffpQtpYZBO4+RB1o+4sIvp+QoYDWeYRq14FXIFmEEnzPLz9/SkuIuENlHvqxWuHycoXxaDnM6VFx7szdwxU3VK59RPMU8Gh5Jg3BnOdvNfzFN8XgGu2ii6A7sTAA50uwyICMkzGs+7QUya2Wa2pOninoI1npTkZG2FQBEA5LE+mlRYhXutcQEgIoaBoIyzJjUmmL2YAjWBQS3SLl1dfEqjTf2eZ6URCtOX/ibQT7XKhsVi32zHUUViL+UlTPxoLGyMpPPlT2PwRd5pFSjDmJA23HOobV9RqRJHLka175ic069RU6LdpYSQEGupO48unrUL3lHsCCev5V44086hK06Qs8HjXDNZWBOte0SeTpGJ1ZfQflWvL+kfjFe4tSHUHrHyr0WzEwdhr/XWomjCdQPMfjaiuGHRvd+BahCeL9fxvRHDV0f1H4VoBBMIPpD9pvnWzbT5V7htLh+0fmK3Kyv9NK2ZIovGv8A3b+78Ap5wJYsYk9Fb8qTcVj9sbNsY/AKd8CEYW8dyQR57oPzodTpS/8AP8/6EaWXVigmQSCNPfV14P8A+xt/aH4qWjDN3puZSSLokGIZJhjHUUz4WsYfTbvdPIZz+VJdgkiLiN7I91onKoMfGltrtEW07pRpyX3H61MeKpPe+aD86Q8LUsx3EAmdN/h5Vmk+RY8Btm4pbQQTPxg07wrKGDEmMv56UhtTnP8AV8jTvHJ3SAAgyqxBmJ1g+dLIy6m9i6GusI5Sp9OvuNFizn0CmeQjTcmfl8KW4awWAbmvl8/dVt7N8OLJnzoABJzbADmfKubV5wX0+OBM/DnBPhYHUSYifhtXtiGUFQTmgxyGpO/vinvbDE5lNjPN24QiZCYZsyiBDajWJpdhuF9zev4QmbqMWEzquRGERprLfClUXVsbdkCvXEtLIP0hMRzJPyga60LhrNsg94xB6jnvJ2NbcRwgDElpIkeQ/sf70KpLZin1dPfV4K1glN5yNmFhARLE+QPupbjgrOrICIH1v/7SvG428GiCOe/+Otb8PYkkt9Zv+NPVE8XgItDwj8xOk7VBi7ZCT5z94/zVk4ZwR7ltXVWIEkwNP1pQHHsYHQd1bVCkKQNZM6k+etTjLvF2u6Lrx8CHqv8AahrVxUKljpGo56mmOOsEIgbeNfupf3YjX+Ajbzp07RLgYHiOEVcys4uDUSBE/wDn+VV3tH2pu4qDccsQNCflQuKysHynUAk+VKVuKPPnTxglwOpeYy4CS1wzr4fhqKt3D0/eLE/xN+Gqp2fvE3SP5Z09RvVtwC/vGH+034aa8ktTkN4x/wBZ/wBchSNX+mu/ZH4ad8bWLz/rkKrt1vpn+yv4KKERVb9/xNI5n5zWmKeUQnmWP30Q9oFZ6E/OgsWfgPz1p0xpLBBU1sVCRU9qsHT5Ccm3urUKNBGhGvXat3Og91aXlh9PL4xNFMrrLvfgJw1uSxzAa/rlWUvxOsVlE52zo2L8bTsZEA8oppw//pr+utBcQ/6nv/KmWAX6NaJNGxsqdwK8WwqTHMz9wH5CpilCY6+Ve2AdDmJ9BG/30rCLbA+kM83I+8Ua2EYAgjlGmtB4dvpR/wBz5tVqCyaVhRyDjQjGPI0BH4V0p5w+z+63wDOmZYMc1I9/Kl/aRivELziNG5jT2QIimWC/9vfBAEpJAERJB91L1OmmtNe5nC+J95cVCwYlTqQQVuKCANNShgHYnpTfg6/utsazmUmd5J1++RVVThluN2OUxmB2Pp0HrVn4AT+zAHfOs+9m/OlbXQWSJMZhs3frMSkT031qs8BtkXiDMZWAk9BVtxsAXydggn9e+kfD2UuoQRCNIPtCFIE/E1kBcBNhPpCPNuXkaMTDgZmHNj1/iI91a2MN9KY/m+TU44bhcyGRzb8bUkmZIm7O8IL94w01Ue87H7qZdrA9nDugYAEgAE+14pI+FMex7BUuA6fSLv5E/lUf+qVm2cKxZMzBwUI+qZAPuI0rmb75ZeGjnPA7vds14j6S2ItKTGuviG40ExPMjpRXFuINfW3fDH9qskW3IMF0ALC4IAjKSUjmuXpWvC+zWZARdAbchh/EQR/+M/d50+sdiXKM4u2zkBLLB5HUab+Dpzp1qR3PIJacksornD1LoM2mu06knWSPhR2EQKp8zNQdkrKm3OUlgR4tSSMreHU++pWIZQVnLOkiPu9aouRHwLOKHxkCIygxy3gfCanwdvbb2t46L60JxlDneAT4YERvvE0w7N22ZELjxZmnUH6pPKnlwIlkX4hym1wieUmenTyrXs34rbkmSbiz6ytR8VuEXlHLw8vfRPY+3Nu4f95fvKUvQorplh48kH4/lVdxK+Ffsk/nVq7TpBHv/Kq3jwAgP+2f7UseDMquRvHO3dt79CdfvpSu9O7t8EGI9h/wz8yfhSTmPSuhcGXI87PAd6fsnX3irbgF/eMP9pvw1V+zkZz6H4eH/NWnhp/eMP8Aab8NTbBq+JhHaA/TP+uQqtXB9O/ov4KsfaBvp3j9eEVXWP05Hkv4DRiyaWSuo5K76qYI6jQfHWgcSxO/WpGJhvX5VDdGgnqasgNkdT2jUFS2txQYdPkLJ0rGjfY/rWvDtUTA+fwFZM6NZWzxiK9rwIfOsrbkTWmzpuNMv76Y8O0RekGleKfx+/8AIU4wC/RqfKqHKgjn+vKknH8SUuWQFVgQ4YMJGU5R/Ye+nhH6+FLuNYQPllwgIKz5tlj7xSMZAOHuozIVTIc4BAJKnXUidRrVqQVUeH4RrN1Lb6kMI1kEToQekVbh1pQo57iMQtviV260jK2hAkhoWDHxojtjx1saqZAxuIfExgKyaEBpMsVYSOWppL2iwYfFYkkgHvPyHuqPhWBTvAc4EAyZI15GpSpOzrhc6UuBxbwWXD3LivlvJAS0FHdXLZiQRlk3JJJiJy+lEcMu3BftWisWAVJuDQFiFaXkSIYlYEbmpDYUgAXxp/NPzr0WkB1vj9e6pdsdf6OPSX8DjtEFazjW0I7kEEQeRqq8EwJsvaZ0YBky6CZJDAGF1glG1qyWe7OFxSq5IKAFsug31899qR9m8UEBJu3AwOhUDaD56b03ad2yC+lb1HBdCz4bBS+YNuGI00gqSKZ8GwhYEAxDNJ8s71pwGLndgFmzSomJ2KxpoI2p52VKh3WIylhHTxsI086W2yThtbXkIP8A1lsM9wLkjxnxTuswBG/pU/avijXcGXIAVtJg5ZzRzE8oqt9sLw75isNkxDz5brr79PfTbtHxWcJYsIyLnLM+YcgSQD0BPPypJaatMynSaDOAsWQMRb7uBvuWCjYb8t591OLfEXs4VnyKF8QG+Ue0IECdwdYFc8t429ZkqB4BIZYnUZTB6QT8Ke8L7RveweKFxlgMmRdmBKMhj+WAmvWaTsM2P2uKIuxtswF0jIGgHWYYeLoY5UHhLU2rZ5F2+Zp1wA92g9jS3sPajWS88+nlFH9n1BwmGJiQ7ToB9bSY9K6Y8EJciHiXCLjO2S7aRViQyAnUAzOU8+prOGcMvKbeZxcm5uoABGWY2HntTL/UyHxPdgCHdJ0MSbahdiJ1JrXs9h7eHe3YF0XIxOZQJ52YOhkxmB+IpZYwGGclL4z4bhYjQBZPuB99G9j8K37LeuDQC8u+n8G3l515xG9aFxhcYD2YmNso6kdTVl4Q/e4O8QQZuoJhQIGQctNhSbnwdk9JLS3Ig41bZrNh2OrrmMdSFNV7iWGJVAJYshgAc9QPvirl2iRVtYcCIiBGx0FUvi2Le265bjp9GIyxG5PPzrJkIab1JUitnhuVZCkAhkzHRS2oygnnpr5zSZrMHxMoI0+G+3SrS+PuMFDXbhCklQQpCkyZHQ6n4mhyqzMmT/IlV7Uv+j1Oht2FtLcxBU6+A7eoq3cUCYe7YZV2LkidSQBVW7BpGM0O6P8AMdKtvaU/S4cAwSW1H9IMH0M0JPvHNJPqMcG4vIt1kALiTOvlVJ43iFt41wFzM0Kq7CcoAPpJq+YKx3dpUUyFEAnfQneqN2jH7xc+kYajQKNNB5Uikkw6ek5ukVTG2u6fIfFr4suvnHLWtuKYEWCqvOZkzQDtm1UHTeNxTNv+63/j/ioXH+6Z9P8AFWWoPL6eXxCD0otLByZwJVY336RTIf8Adbfp/jpUbW/937v8U3aCdjJC0O/8J36Gt0V+aHr7qL7vrc+fv5dK87ofx/P3U25A2TXVgtnDsdyFj+IHX4CsqY2R/GfiaytaF2z9S944+PTr/amvDsYvhtiSe7k9B6+dV7iOKhj0Hn5CnvAMPktZjqz6n05D4VY5ENyNRSrj4lMmUkOGXaRsND58x6UzH3Up47fKPaHq08tMo/OkoZFe7NceDNbt4kw9toS5BMwfZaJP3V0HL8K5NhOHu2KuJnCM1xgoPtZiTAHTlrXQuF8Oa2ELXXJCwVZpX1HSlYxz7tRdH7TeH+4SfXYfdQmCInloKJ43Zz4y8sjW40FjA955DSkth8jENtsQOfL4Um3cd+nr9klgfHGIPrT6VNwu6L11bYkZjGY8vdzpJh7LMBAgGRJ20116bGmuAR8MwuZc7CTEEgZBmbMR0MA+47Umw6X9ZNxuODoGI4WbGExdpWL5kBGmpYysfdtVJ7PYC6Ly5gwQE5l31giIHnG9YOJ38UDccsvgyq0kAkSdYENz6EaRzqxdkO+sWu9vXjbtXbmbMhBNxg/duiFTI1P1hGlaSpHPp6k5O316lht40KTdiCiM2XbL4Xyq0eycwiOta4DFYpHa/bUANdYMHUhdWYhVMgu3imROgqPCXTHiQrZYsYG1x1ygWyfaywXaYgMTryrzh1wrcgBic0KEhhZgFnAVpywBbG0GRqCIExuwimKOO8Hu57zqfbYswC/WLapMw0SpJ6HfQ0HwfhWKu38sIWUQQw1iSI228R+Iq9XrOW3cZLbBUQWbZ0DN3mrMw3WRMQJ260HjrcNct22jNcXNkOUKptlQhBM5pImJ1g+mtoD0ozeMCbGcAuFltm7hgzCYGbOI1g6QD5etTXuwrC4QmJtJbhDNzQmQD0EjNMeUV5atEhQYUZQpZw0ZwcrKwAPiB3nYUyx/CxYfLfdSxUFYLtodmJIMjTYHnU98k7rA70dLq3fsJe0GFvWUs6qLdzQsFJLTDjNA9NN9hFQYLH3rastth/ESV0Deztp0Bny84q13+DYw2rdxL1vuVYXR9G/KSOpjlB0pLjuGi46s7F3ZZMACcoB6wTEDUz5cqpGWCUYKXUAxPEGvNnuuMyMpLAEAlQIE8j7NF2rwJt4nu2zJfzMCGk28uXKT9rxTvG1DYPh7o+tpZU5dAc4cFWAIjQmR7Q2j1opMGH7wh5CqbYF0x7bLDSQRoVAjTSaDZSGhStinEcGS/LMxZ8pGxlYkByBuIXeeR0p5wu5ZwWCvIWZC7Ky5upAAk6gFihMdCNtqGe0bZUFwC2hWPEcxZWiSQwAIBMj5mtbVxLmjkOocKO8uZZDKHzEvOQgaab5htrQuystFNUN+NYtLuHw7BlMrPhMgEgfmG+FUztO6uiLm1yREc8x/tTPGWQgQG3btrlzAKSCVWV1Eskklj0Oh+tQmHTOviChAWMhZYISRmaDrA5ctPeVglHQrvXZSxhG22jfXbUjf3GtTZYHcgGYM9OmtW97E2goMW9nIAYrmEE6DMAdok8/OpTbyL9H4VynV1YAd5KyxBOxUEb6v60+8d6bF/YTDFcX4gQe7bQ7zpVh7bN4sOdDBfT/xOsUnvWrll7bW86lbcsWIcuNpUe1lYr5wD5Gh8Zma65eNVBB1lSzglgg0JYRPSZ5GssuyGppybwi98IJbD2yTJj8zrXPe1jlcZdA/l+JUU1tX8ThkTKyPasyuUOPEMzLJEyTmK+yDSfjbd7fe8s5SEI0O2Qak7Tm8PrWjFWLDfpyXQQ/trTECvHx5H1RW72CzSFMH0B5R95FaXMASYUMZbKgjUtpppz1+VVSiU1NbVjdSNRjuq8p3rz9uHQ1lzDMDAy6AzOkb7/l7qHv4dkfIYkdDPnvR2RZF/U6y5f8ABP8Atg6GvP2pfOvLeHI8TA5ZiZG/TzNDlefKYoqKA/qNRdQn9qXzrKDY1lHYhP1M/QuWKnvDn2BGnMnKPlVz4W+azbMESk/KqZx+4VuuBuxI+5Pyq5cNXLatrzCD8qscowUfr30l4/fRCjXMxVRmIAJESp1jUDw05tN9396qPG+0VzxJZWSX7vqSAfZ10gka+VI0wo3vPZvYzDXbVt7blgWmQrgSAQCJJEDareo5zyqn4AvcxFi40ShyMogBSuYEAD3Grhb2pWMct4wyjFXsxgd8fFExrvHOKIvYQYm2rLZAdARddniSxzJpPRWHvpV2nb94vdDdb50ZwbMVVGLMAdAGJCfzATAaTpEffSV1Oq97SrCRlzDIEQIe7lXLbNJBIiD/ACmAfKjixbDsyCEGS2xFwhJ9kuANIOVZ3315VY8Vw1MMSbxDLeQvZaJXvky3QSN8rzlPv2pdwnvLt0YS2Lalz3qssqkBAxnVpUlATvqOVBvzLQUXlBHDOKwgRF/eWzKToUdGzMrFQIZgfCJI3Ohpo2DQJd/bWcXQV7q2rZSzQHZ28LZQ0RtGp9yrEYd+GY1Wz2MSxAQKDEAwQSp1EMJzzB8qIwOKa5cOJxK96zsIQaAAOpdAv1iEJMc53NSaploS3rj56DJL7d6cRkuBSs2gzZwSBKpmMGcjMY9wqThPGe7t4m+yZbmaDcgybjZTlPR4ghoABFK7vEL17FfsxZ2sW3ACNk0MgKQYEDWY0ojtljLaX7OGRbeRTLurFhccmJOgAOYEc41150KdibrSTXzqMcbhESzZdnfvZz2iLgi4xhjcKlZkKCsyASelCY7B3DcxkB1ae9Ba2c+UEEqYEAtlPig+zy1jXjmOVsYLSFXt2baohQtIRm2YmDm1WV6CBFajH3MZisajAhxbNtEbNyBygmQQdzy1joaBROs+dnmIW0WzDQZlZABmzq3huIxMgbBsgnddKt/ZniWFcZLyreYd2EZrSlvEQuQRyUtz2htIrn3CLZuWAzHK1m4cqkOT4Qc1sQCQTIJnQZdSKPt49g5tWGbNcIvJGVBk1GU6nKBBMAiPPahdDamlGa22dkxKWjbNkBVSIgCBHTTlXNsRw69ge+UAPYuNn6wRESNNCdZGogVceA4hb9i2yMkhQGVeR5aL7MiDFM8kgh9R6HTzFM7ZwR7jOcYe+PD3S3GdrgLKse3BM957QGRVGusTGutCY7Hh1AQaXby6JIcAGEzKARByiHAIMHSafdpOyja3LA3OqjSdDsOR2NVZcSQCb/eIyOGcDVxCBZE9AWaAQfFpNJVHXDVTNHuG6WyWZFpgc2oBKwWQIDmiQxzb6EeVQ4Zcyu7KBZLJmC922pK/xgsV0UmMsmOVGcVykr4XuFwoS48C5JMfVOwBYANJAjWBQ+KwaWyHXLdZgc7NKm1poQBBgBddI0rFb3VYyxVu0LQa2/eMoVoClXW2pHuc+Iaqp9mkfFFttcOTMjuWaGY5lyldjA8TMXkNoIHQGiMLYuXe8uEqwRwVBYSwCrqNZgQIAkydIM14yZhN5rmbKQO8U5ATBY7CDIA8oPvyHSUeAmxgbt1lPdFipKnNlcMzgEBSTJJLa8g2ukVDirGS4qKwACE3FQwwK5QyFdQQpDeLSSSRyrTF4a1auq1u8oN0d6kIDGjEyCZB1GWNZjlrQPEMeXCliuYFAHSDn18UAyWMMJPPWgFPddcBRa0UcqB3r+IC4pBzFz3jqyNKlYLGR7MddZOCsvc3ryhg4UZs13xMpGc3QuWDpmO889DrQhxWT2bjqe7IForIAaCwnTfwMdCDp0qDjeHZMOCgw7r4XNxZzw5yZBJEJmU6R125svJCPi5GcbFrMlxUuGw3shgVkhDBnbKLjDSSfaNKbWELWwQUWc2ZUbc6t4p29mRG00XfuPcPc3c57ogquZVWAACMjQSIEgBuumtTYfBIr3AbfeO5ypGmpZQQBy0zATzB6TTrCFcVuv57kbYUd0t1LgeAcqsoPgHiOh6vppr4gKU3bZRmBHdlB4VLFTosMw6FtD91NOFWrNsd547dx7r5UYSptjxIG8M63Aq5gSPKi8TwdmUsx1yqSWUZ8vTWTnJy2xpqQaZEJZSbwI8TZAYAK4QoHyhlY5QASxYaBYmPhUZJuwwi3qCIGrMxysw00VYI5/fRHE8faIW3bVrJDMLjsSxKGIt5QJAWIipMPeYPbCxfYBLdoW4mYL5TptnYSeeWmQsq6i1+GKZZr1sQSMu5PIMAugnzIpMtmTGu55TRdwN3hRUh2OUqSCMxOw6b9TTjE4cWRLILbhFTu2jxa+KQNdtZ0qiwcu2M3gRYxc7kgZeoMmD0B58qyt+KYLuikNIe2rj37j3GspkRlGnRascQcQ2mxYj10FW/CsMieSAfKqhcslsQ4UEnxbetW/DWzkT7I/KqMRhSN+vfVKxnDriYloC5HJZWYZgDIJ0UyCA2m2/lVzttP68zVQ41Ys28SrXc5D6sA0QTpMHQ6ACNqV8BirdEvBMK1rFEtITUZtlOWRPnGtHcZ7SG1e7pLcyBqSQcxGkDcifjS3A8Su4y6mDQqttiQCRqd288oPlTrh3AlvojGBdAKsW3S/ZaVY/yMJVgOmmsVJyOmGjjdL9iv3+zuMxltWs2jdhiIRYOYESWJgSQw3/Kk/A71ywzXUKhrejBuk5SI51ZD2gum4bfiw9oMe/Sy+UO+aC2ZdTPM+lLOztpL+KOa2xw2ctcCZoyCWjNJMkKdzJ1pTpjSk5efQmw+GGLW6UDFUKsllSTkUmCqjpz9PSrPwzimDVc64dxiFaLAtsE5azmJmQSIgyB11pBi+K4XCX7p4Xdvd3ctsjO8rlzEEd2dHMEbtv570ku4xlFnONBJR9nblJb2h6E860kGNSjSVFhwfCu8vo94YgqzEMmUuUUK2xBnwDIdtgQKi4rxsWbDYNEYp3zm1cZYJQkFhDDcQoHlO1XI8btYHDWnRw929aUm1mbvVUqzAlgphy5MsY8gIFUzgHCW4g5UQja3Be0lW/hYxJQmI8zOuspxyGDlTroE4h7K2rHdYqL1xDduFj3YCsgXuJJgjwGAZma37LcJN57bpA7sd6SSIYq2buzPKY23zVXuLcOu4U9zfENoZGoKAmMp/h1Yx8RXQbmFFm0L+GuW7xa2QWYwJy5XDAkAHKFIG8hhrpGa8hlNZfzzE3DeJrdx9y9fXIjXY7q2uVS0EePL4hJyjNrrrQfB7b3cffQi5ad7jDIrDMJ3WYAOk8uhoLsEti5ee3eJUOs22EDK6sLgOojZSNRRGGxF5eJuQCt57ogXMmaSAZJtjIIGug9aVrk2mkpJLyJMVwlbb38Ik3CpNtDmMm4WkMPZBOWAdIkdKHwNi/fZMMsm9am33ejDUgMCZy5QAD66Uxv28Ra4oQxvI7apcvGS5kw4OVSqHQARpHrQvFsdas8Qu3Lf0qPDqrgsHZhqrZiSQSD032AoMppSuvb+R7wviDYe5bvWEyoZ70ls0FiyLcZTqrZBl00Eb11x8SLiI9lpRwCHVcwIOv8QrkXHFy3C925YFrE2/o1AZ+7ygLs/sZCJhWBEaU/t8RTA4hcNbdwrlDcNzxrlJBzqJiXURP1dPdk6OfW091Nc/P8HQbV8qPECw5+CPgJNVztZ2VW+jFZDMpGYKOmgbmaPx18WyqsyANsck6dToAByqPFcVFi2zytwD2kXTTaQI5flWu+TmSp2jl3aOxdVlS6GW4SqByWkLDRl1jTlIMUVa7PXP2M3LFu34MwJLgswCZp39otIykaTVg4p2hwmKa3aYOhcwsqCVbllKzP9pqldpu0DYS0cLby3bWJE52DKyiShXLyO9DbeC8ddxSJcGyLZDd04uwMkAiABMqN9PAxHrzOjLD4dysurXrSXMhkmc7KQuhkgksxJIiT6gZhu0LPh0WA76L3WTwZAAFhs05iQJ2n3V5w/BNdax+zqVuQ3fWzdCxkKuveZSCyupeYEeIaSNVrJ3dqnGwHCXM5e8rgYhPDYQAMRCqttZYQTBYZo3X3UFisat2wjLdttfCg6obeUzMMSILMxJziFAXcVta4l35utdzs7AhShAKKjGAR7JYSQuUbE9ahu8TfMLaFsotsFzrnVnb2wOgVtB6+dOkJJ1x18iThq3iDZLrca7Z8cBSyouTOFJjKcsAQNSJ86Cs4a21kZLjG4mbRxI02AaIClOW800N8XriLba0ty2mRO6BKmWZ2aWkggCfKYpVw63aRGDq5N1pCkA5gmYQpXYhmk7bCgOouqfz/AKb8Uxl1rNq5cW2RnJ8BAc8mBjWACFEyBBFAcQxFoZwiujRKCSxBOpGbkNWM+VE4fAu962loifb7t9gwUB7hiRAI3J2UHpQ9vDNbum7cBVEYFyDklW1AXLqM4DQ21MlkVypPz4+WBcYXuYtBw5UCWViQSddP8VPwzGPecKLsEsGk7l1nKAd3bYDzNMls2r7qqHO58YsMTDNqWBKgT4RIiZ50DxBXHh7tR3V4mSD43EAqVGywFAHQeZp00S1ISk6jlegLe4MA7qbmwObqGUZmnc6GBPM+lapi7bZECdywYZnB0Ea5go1DcjrTLH3xiHdgioUQtCKQrAas+hIDAwJO8J51mB4KDd7tQr94hZmzCbYQsWMwQpyxqRuRpRXqI1Tx+StY4hmE+EdY3k70cmAJXwgEDeB5cz8ai4rjBfvG5kCIQBlEGAqgDlvoOVaMCAQpKiOcidJ5eu1Uy1ghFx3uTVkOIU6LcnwjQHkD4tPLWayjrNtroz3EDEwASSPCBlEBeWh+FZR3egr+nnLK4LD287L3MOFvm4lxCfGolSGJmNT4l+/yqyYTFp3SOWCpkUyTAjQ1zvtNxm7i7xzHwqSEQbATv5k9aGwljK2RyYiYnTeIMU8bOWSXXgvWF7Rq95bVtSykkF9tgSIFIscBfx11VYElRlkggsFXw+QOo9aRXLdwLnUwqMdjrv06UNhA06HLznaK0uCumnGVpdB3hrV7DYhL1pH1eUBBlogMkDWQZEU84t2rzGbKque4WvLdtTDwAUM6OpIYld96DbtDibi2170nutQdmYkRvvsaWYXgmKxmIdbVosS+ZjMIJ5ljpznr0BqaVvJebcY2lgsPBuJ4QDEnFuO+Z1ykWxAVSDChRAHKOlF4/t29t1sWbNqzhFhsiLBuKdQSTqJHlO9U/HYRrV28rQTbdlJBkb6QY1moLmOLDvGPiWFWBpAED10mtSbM5bYJt2M+A2le94Rltd4FOcA5VYgLJH1h18qtHGbowSmz3KvdS5kR4kMvtZiDMNlZdR+VVbspxl8PnC20uLeyhluCR4TmGnrVvx3D72JwoOVENpzc8JOuYk9SJ5AcuvKllV0VT26dso3ajiz37iPcjPGWRI8K6LM+UfCmnYrtEMKL30QdmAyFjARhmGYxqRDbDeBSbjeD8Z1JiANRJ1MadYituDYUkZmB38uWms8s0D40ZRwQ09ar3BfaDi9/FYhbr+2JCoNlhj4VXXTQU/xPau5i2bPkRssEWlKK0TJbUy3sj41XMCC+JyITnLeAEkDPsAfU6ec0wTgWK/Yjiu6cqHJdo2LmCYO4ELJ5UKVhzHT9wDhNqblpVtye9WG0/iAKtm5R99MuF2P2XiZ7xlTu7pMrluCCd5UkbE+lHdg+4D2+8Vjd74G2hXOrsJi3A2mQc2sECs7T8YfHYrvf2ZMOMOMjZBMAHQ3JGUwxbYczSvNl4tKcfb2Pe3fcYbiDmwz3e+tk3O8bNGaV8JiQQBOu0jpWdr8DZS1h763S9xmyG33OVAokk5wBmOYMNSTryApX2/xDXLlq81rK3cqrMCpRyCYuDLsWH1TqI6UwxXCXTDWFuMLti+guWzbJDIwylmKsSCcrla1dQacs7OqYNxi5efBWEXKllXuOLjMcxcmMmUDpGwMTqRtRPEsXntJd764b9pVC5kzBz4UVZ0C7Drz50FhOJtiTZsKhaBkChgM5aAzEtpqVUx1Aqx47g1vhyvavsrX7jA2SCDkTfvWEe0GXLGopfQfb37UueCwcSdr2LwVzvlfujeR4EDIMq+LMQS0mJ5xVo45xm3h0nNmYqcoFoeIgbVyPg2LNvGDE3LZS3mJXwFbfeKmcWtJiZGx5+tdDx/BzxBbdzmEBKIyMULgEanTQDShmyOvpqOYlW4Jw1WxuDyM0KrsRCyLq5mBUHeJGvSKd/wCnGAt3cEz4gAs9+6cxRGPtQdXUgag6A0Z2a7BHDv3he7mUnKWUSJEHaQR6RT7s1wJ8PY7sZmOZnL5AursXPPTUxtyos516lT7Q9lO7+kw4YpOqyvr4YH3VSuAXzaWYg5mB0E5S4MV3HD8MuBizDQ6ZADHqeRNVftN2LN2XtJlYan+bnrFSaaLRmimdnuPjCNdKW7Wtsi3dKEOSxZ/EFLSQYE6SAKX4jNhcSDh7qtdu2z3kQ6h84CyuwOoI3jTzobiOBe0WR1KsATB8l0I+G9EcBx9rurdwKRc9q4WiGK+HwQCTqSxDR1k7Uy4so5ptImtBRae14Ve2hcX7IzW7gEhhczr4SykxB3OwpPhuKMly3mUNlAUKYCC1BkaeLPJkmdYq2cbuscAtm2LahgrKVChWaVYiG2bUiOXKqRjb1tIt3AVuhTnIBnODIkbbTosDUGtHJ0R1I1nzGGITD3bDOneK6NDqzA5ydmH1p5EVstp8PYD3lHd96FyaQ9xM7AN5BmhjrqIA3pThEFq4j95bZluA6hucayIOhPltW3GrNxCttrpjM7ITMAlyC0axMZvQ+dMlRtSblFpobWMJYa4i50tI5z96Wg5VzAgBfZLnMRmjSKh4pd/ZvpFYXMNdusbcsC7rbOUOwjw+0YP3RSTi10vdORdBCoFB9lQAIG+oEnzJrXEcKum2rG2RmBdeuQT4o5DwsfQelP7k5TksQ8gri2Oa4oClEt20hFR5LBmzHMR7TTqZAofC37lnDu9vKO9GRm+uBuVGvsnmfSiOFYUujMpB7sAsWKggQIgEyQToImr1h+z9i3w495bV7jWQzEwWVnbQdQw/41rSwT1Ivapt5d2ihYHBuiJmRG70AoGWTlLEAr0JIPurzZrguI022IBUnKWGhtyB0kyNaO4Xxe6ot2i1oMnhtvfELbgnYiRuTqdutM8ficfg7BsXbaktmy3YDhUfVjbZdNSTJOuwprFi1tUV+Rfxu02F7pbZJzW1c84kezPkI20rKIxXahHW1nwytlQKJY6Rpp5bV5Stlo6dLNlXvoENsr11PWpcTcysHIJER99bItp0Ba8FbvAAuUkgRJfz6R99b8TbC20AstiHuyPFcCKkeSqWM7bnrXVuSPNnDvYeCLDOhuZXDjNr7UR5153olSY3kKBpEwZn31Nwa/nuIhzHOwBjVtdNJ5xXRO23YLhuGspcXEPZbaD9Jn0mApIOeY2OUayBSKmPO4pUzm4xMXzn8Mtqd4G2w30p/e7R3AHw2EuPbw+r3GEm4dACxI9kRAgR50ns3LWVmbxNMA6TqOnKsS89qLgCgXJ0I0jb4abdaEki+nKU47Xwb4ZVzoGEWzMICM2vMmCJO9KMhA1VonQjT8q6J2P4XhHS49/EG21u6htgZdZWSIIM+IgadPM1T8VhLLXL2QlCGYBIlomNR9Uem1ZEtVVQPw4B1hiQJ36npXTuwfEUsZxeINm4oQt/CZ0n1nQ+Vc64dlzLIIVYIk6ETJn1Aq38QxmGDqbL94bpVO70CKIy6xqfupH5nVGpabi+a5Kz2yuMmLuIujKxXRACIJ2O5BGvvrMPi1FtDoFPhE6kROh6ydauOA7QWMMWy2beJulgpe9blQR4TlJ8ZAHPQaCqnj8b3pxFxgAxdmIVQEQlgoVAZkAZRHTmaZNdTj7NytJiTC4hhcFxdGDZljkZkR74q49r+1mKxFhUuN3SrAa3baEczq5A1MkkkHmJqj4ZGuPCkTvMREazp6UTieIF7SqSJnXrygz56zQrI0pWoof/AOnvHHw+MssCo1y+ISozjICdjoSDoRtXmL7TXnNxmcxiWLXQAFDAwMpAqu8PuhHDMdAQfvovAZBdPexlthzHJmEkKPIkj4Utcl3PvxbLvi7y4mx+yXSuDwtvDpiGuhO8Ny4QuXczJzAZRrIImIiq9jSDicMrg3IuKFVmIGrezzyiswPGL1pwyuQco942j7MaaUEnESMT39uQRcNxQxzEQcwBJ1bpJpLxRfs1HU382X7/AFUtYGxdtDDIExGrP3cBBJ+uBMPmBgLEa+VVTj+JuYnEXsSc2SAQHuZmC+xInWJGw2mpe2uJt38ScUgZhetq75dAt0eFhrv7APqaF4NatX7d1Xc22zIEbcQxMhx00B06VttZE0p3UeqY7PbeMDawi5UW2+ZozFmg511mILsOcjKORq8/6aLiblyxefEAIxa5cQGCwYEIrCIIzMWgHSdq4TjcKyM4OoVipYezI5T7q6X2T7TG1hrDkzcjukUCSSpCqpA/lUetM47cnO9VzcoVVne8VYJ1zuo/lNAlEiTeuxPPSfiJpZ2E43iMRbZMTbKugHjIjPMmcsaaU7xuDLRqsDrM+gM0ZZVohWyW2T/YDFy2uouOx9R+Yoi8qXVggwfOD8RUDcLX+Ij0I/tWCwRlCXIUct59TP3CpW+o7UehV+1PZmzdRlyFWIMNmJ5RpvrXJcdw25hPA6aaww2I6+tfQl5VYZWgz069R51X+Ndn7d0fSezqNt56+fnQaHTOG4t86lZIEjY8zGpHPajuGdib7JbxLXbclxlDElu7A0Y6EGdIWZH3Ux7TdlGw5LWyXWZI6RHximHDuN2FwyL3iZlADKWAYZYWIJ9T76ZNrgEqKBx/iiXGQ2rXdKF8QzZiXJLFp94A8hWnZzEW2xds3yAkNJJ0LBGyZj0z5R6UOwRpAEGd50P6/UUJisOVfKRDHWB59IJ0q0UqoGrKTdlpHC7tzEfu7rcYK7AJMwoI0HU8oqx8Bwz4jC3u9buxhw1oXShYvpqi+IRAVR7O3PlVN4Ncxd9y1pmBs2oLJCkLsJyjUnadzGpq28C4qlnDhMRcIKBk7sqQFYjNqeZYkkt6CpyVF46kpJtcFd4pj17hFtSzG53txgMuWFKKgnp4j01I5V5g+0l1lyOxe2JnYOdNyTvE7UNw3BNeUCT47y2wNIkgkkz00ojA8HtrfvW7txQbLGbZkd5E+ycpEGBv1oquouqpXcXyKcVPeFwrZSZ8Q/i12ovgvFbuEui7ZbIToBurDYhl5iR8qatxLCXLeTEG4C7FsyLqhkhTGgKhRqo6nTalmKwqW13W6p8SsCQGWSNJAZeYj13qm5UT09GUm6xSGeEtjHG5duWyhzEE2SFRjufC+aDtt1rKm4XxPAi2qm7ctgf/AEzaLkEkktnUw06chttWVOvQrGaaVzKZhtz6V7xBACsfwg17WVV8nK/CT9nmjEWiP/uL86af6h3CcfekkwVAkkwCqmB0EkmvKymXAvREHFMOqrZKiMyEmOumtScJbMhDagSADqADJIHvrKylXJ2aPiGuKsK17CswlntEseZKllBPmAoHurrfHj+zcIz2Pond7eZk0Y944zyd9ZNZWUJDS8a9zmvFcMgxIhE8dg5hlEHw7xET571UEUBdP1rWVlTR0JZkN+HHw+lr5xQuKtDumePEWMn+r4VlZTdPycel4pex5wOwocGN01+IFb8FUftJWFINwggqDpmOmorKyj5jaHiXsxVwy2GcBhIPL3Gt8HZVriBhIO/wmsrKy4fsTnzEPxbfTMv1Ra0EbREfOla6OayspOn4LQ5XuOe6HcWjGq5oPqAT95NC9lxN5PtD51lZWXhDof3B1Ti2Ct2+B3iiKDcVncwNXLHxeumkbcq5rwFB3+GaNe7Yz5qHAPqIFe1lBcMlL+odY/bbhvcIOYybzofNfD4fSup3/ZNZWUYcEfqPs+dRfeEZyOSyPWktrEvvmNZWVOI3UItMWQk66/3ou2MyCdZGtZWUPuMuClcasrNwx7DEL5DTT764j20thcbdAAAkaeqg1lZVtEnMDsqJ99dg/wBKbCYjA4uzeVbltWgAqNAVzEA77id9OVZWVp8lX4Tm3Za61rGt3ZK7jQ8pAg9dOtNu1toEkkSchM+m1eVlaXiG+n4fsJuHX2t2rVxCQ3fHXcezEwdJ84mj+DeLCYu80G4bttS0a5TnYgdJKrt0r2srfaND+rEG7WKBbwcAa2NdN5Yn5mg+HtL2wdQDAB1EQTEHSK8rK32lY+OQ24Pe70MLio4Qwua2hIGuklZivayspWxUkf/Z"/>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9710" name="AutoShape 14" descr="data:image/jpeg;base64,/9j/4AAQSkZJRgABAQAAAQABAAD/2wCEAAkGBxQTEhUUExQWFhUXGCAbGRgYFxwcGhwZHx4cGCAYHB0dHiggGxwlHBoZIjEhJSksLi4uHx8zODMsNygtLisBCgoKDg0OGxAQGywkICQsLywuLCwsLSwsLCwvLCwsLCwsLCwsLCwsLCwsLCwsLCwsLCwsLCwsLCwsLCwsLCwsLP/AABEIAKMBNQMBIgACEQEDEQH/xAAcAAACAgMBAQAAAAAAAAAAAAAEBQMGAAIHAQj/xABEEAACAQIEAwUEBwcDAwMFAAABAhEAAwQSITEFQVEGEyJhcTKBkbEjQnKhssHwFCRSYoLR4QdjwjNzkhU0w0NTorPx/8QAGQEAAwEBAQAAAAAAAAAAAAAAAQIDAAQF/8QALxEAAgIBAwEHAwMFAQAAAAAAAAECESEDEjFBEyIyUWFx8ARCgRSRoTM0scHhI//aAAwDAQACEQMRAD8ArDaBPsj8IqO5z+wfxLW98aIP5R8hUbnfzQ/iWnsU3I1H2v8A5KJ4aND/AE/hFC8/ef8A9lFcO2P9P4VrWE1s/wDUb7X9qCDQ/wAPvH+aKse232j+VC4qQQfSg2ZCfieLKYlmBIjLt9gVe+FYu7jgBOZFCgTJjQztqKoXHMKTdZo0NtWnlooHz0oTBcVe0fDGvUuPwsKhy6R3NdxM63/6TetgAHT0bpr98UBxDDMqy8SxUbbkGTuPOqKnaW5ygeQu3vzeibXG3c6iQP8AduGOm5rbH1ZK0lwMsewgqNwJ+O2m+6n40rtKdmgzl2BjQ5dQdZ/xTfE65gYkqNCdV9es6/ClZVpEhQIMRO8A8z6VtRg01hih1ZSqfW56QPX0imrXYZGWDl946flUVy6XultANgPj/c1tg8oRidCAZJ89fnFNJ4ESDe0GOa473MsMWGaNFEidAB5TQdg3Dt8TEfLWp8GveeJhuB8RP9/uprbw/pHSouVYKU2LVw7ka5PgahvWLg5KfdT5rXlUT2/Sl7QfaVu5dYcvu1rW1inJjUev+KeX8GGEEe+ltvC5bkN5e+qxmmhGmiS3blgDJadhr7vOrHhL1q3hnVlzs2Uo0+ywHiO+vMD8qruDcgydNBrG0GSRPM7U1tt3gzGByA6DafWhLgCecA9kEsW5/hH96LzAajb9ffWuHTT5+dLeJYgyMuwOw8/nQ5Zqo0xuP1AjTz3oXDYjNdEmBlJ2309n31piV01jSdYqbAKoQkzmA00+r5T8KfhCrknNwCW08WmvloTQF+9lghjvp5V7fuCSCRpAAMeZJ18yB7qX4hpYwNP1rSpWOx5irwJUpsQZPmI389an4W30g1MBW/4j86WcIYEOuukEE+8f2pkoGRgdNJU+YI0npqT7qdE5EmJtQTHnFScNt6u38o+Q/tUSNKL5r+VG2LqqGzkKpVYJ5+1/ii3gVciG/aKqoAnw8utTYLAd4QvoPuFNrdjDNq1+0pPV46dRUGLUWiGtsjAfwOp9+9JF3gs1SLrxL/T+3YwhuXHAeActcd4oAHaKsGO7UXLijM5I6TOlVa9fzGetVTo3Zt1igZ6j2qRpM1pkkgCmcrJuNM0Y1lSnDnlWUAUzot3Zfsj5Co2XT+n/AJCt8SIK/ZHyFZGn9P8AzFEkeEa+/wD+SieGDwn+n8K1Cy6j1/5tRPCRo39P4VohBrWlxvtGob6eD0ipU9tufjO3rWEaEdVpWZFav8TYXjZdotEieuqAR6SZoe/w4o+XQ5dyDpOhiTQvFR+8t7vwinnAbYNm9IBgMYP9JikpKVnTG+zv1BrOF/l3/mWnmBsHuye7hcyeKQdZPTrrSNcHMlG0+r4RqCd52EDkatWAtxhRl2zjbb2t6zkLJAuIvkXnESoQH56e/wDtQguSQII15+kaUfjgO8u/ZH50HYGaJMmR9wP96nqB0wDDv4yKJ/ZBBQD2tpG5BB+ERUeHX6TTkT8jT/hdjNdtsQIDCSTAgnX4mKM3QIrJHaw+WOgFEZ4P5CrV2qw+GUTZZc/1lDAgekbxrVSbwqTz/X+BXLJ5ydCSo9a6J5ek17mBn86DCmfz5TRotSP7/rp8qATHTmOXzoTH4XMobmpn3fr50wwVouco1nT+1N04arWXgGdILQBHMH3wAelNGVCyVlRGBz6jQ86PwuCCI2YmPhVj4ZjcPYCkWwzqwZizAyI9mBpE0r7U8ZW+yqltVWCDlG/nvVrbJ0lmxJZvFlCqYMD03oHH4cgn1H5GNqa4a1kWB0/z8z91AcSMj4A+4j8qylmgNYNXtA21JGsffpQtpYZBO4+RB1o+4sIvp+QoYDWeYRq14FXIFmEEnzPLz9/SkuIuENlHvqxWuHycoXxaDnM6VFx7szdwxU3VK59RPMU8Gh5Jg3BnOdvNfzFN8XgGu2ii6A7sTAA50uwyICMkzGs+7QUya2Wa2pOninoI1npTkZG2FQBEA5LE+mlRYhXutcQEgIoaBoIyzJjUmmL2YAjWBQS3SLl1dfEqjTf2eZ6URCtOX/ibQT7XKhsVi32zHUUViL+UlTPxoLGyMpPPlT2PwRd5pFSjDmJA23HOobV9RqRJHLka175ic069RU6LdpYSQEGupO48unrUL3lHsCCev5V44086hK06Qs8HjXDNZWBOte0SeTpGJ1ZfQflWvL+kfjFe4tSHUHrHyr0WzEwdhr/XWomjCdQPMfjaiuGHRvd+BahCeL9fxvRHDV0f1H4VoBBMIPpD9pvnWzbT5V7htLh+0fmK3Kyv9NK2ZIovGv8A3b+78Ap5wJYsYk9Fb8qTcVj9sbNsY/AKd8CEYW8dyQR57oPzodTpS/8AP8/6EaWXVigmQSCNPfV14P8A+xt/aH4qWjDN3puZSSLokGIZJhjHUUz4WsYfTbvdPIZz+VJdgkiLiN7I91onKoMfGltrtEW07pRpyX3H61MeKpPe+aD86Q8LUsx3EAmdN/h5Vmk+RY8Btm4pbQQTPxg07wrKGDEmMv56UhtTnP8AV8jTvHJ3SAAgyqxBmJ1g+dLIy6m9i6GusI5Sp9OvuNFizn0CmeQjTcmfl8KW4awWAbmvl8/dVt7N8OLJnzoABJzbADmfKubV5wX0+OBM/DnBPhYHUSYifhtXtiGUFQTmgxyGpO/vinvbDE5lNjPN24QiZCYZsyiBDajWJpdhuF9zev4QmbqMWEzquRGERprLfClUXVsbdkCvXEtLIP0hMRzJPyga60LhrNsg94xB6jnvJ2NbcRwgDElpIkeQ/sf70KpLZin1dPfV4K1glN5yNmFhARLE+QPupbjgrOrICIH1v/7SvG428GiCOe/+Otb8PYkkt9Zv+NPVE8XgItDwj8xOk7VBi7ZCT5z94/zVk4ZwR7ltXVWIEkwNP1pQHHsYHQd1bVCkKQNZM6k+etTjLvF2u6Lrx8CHqv8AahrVxUKljpGo56mmOOsEIgbeNfupf3YjX+Ajbzp07RLgYHiOEVcys4uDUSBE/wDn+VV3tH2pu4qDccsQNCflQuKysHynUAk+VKVuKPPnTxglwOpeYy4CS1wzr4fhqKt3D0/eLE/xN+Gqp2fvE3SP5Z09RvVtwC/vGH+034aa8ktTkN4x/wBZ/wBchSNX+mu/ZH4ad8bWLz/rkKrt1vpn+yv4KKERVb9/xNI5n5zWmKeUQnmWP30Q9oFZ6E/OgsWfgPz1p0xpLBBU1sVCRU9qsHT5Ccm3urUKNBGhGvXat3Og91aXlh9PL4xNFMrrLvfgJw1uSxzAa/rlWUvxOsVlE52zo2L8bTsZEA8oppw//pr+utBcQ/6nv/KmWAX6NaJNGxsqdwK8WwqTHMz9wH5CpilCY6+Ve2AdDmJ9BG/30rCLbA+kM83I+8Ua2EYAgjlGmtB4dvpR/wBz5tVqCyaVhRyDjQjGPI0BH4V0p5w+z+63wDOmZYMc1I9/Kl/aRivELziNG5jT2QIimWC/9vfBAEpJAERJB91L1OmmtNe5nC+J95cVCwYlTqQQVuKCANNShgHYnpTfg6/utsazmUmd5J1++RVVThluN2OUxmB2Pp0HrVn4AT+zAHfOs+9m/OlbXQWSJMZhs3frMSkT031qs8BtkXiDMZWAk9BVtxsAXydggn9e+kfD2UuoQRCNIPtCFIE/E1kBcBNhPpCPNuXkaMTDgZmHNj1/iI91a2MN9KY/m+TU44bhcyGRzb8bUkmZIm7O8IL94w01Ue87H7qZdrA9nDugYAEgAE+14pI+FMex7BUuA6fSLv5E/lUf+qVm2cKxZMzBwUI+qZAPuI0rmb75ZeGjnPA7vds14j6S2ItKTGuviG40ExPMjpRXFuINfW3fDH9qskW3IMF0ALC4IAjKSUjmuXpWvC+zWZARdAbchh/EQR/+M/d50+sdiXKM4u2zkBLLB5HUab+Dpzp1qR3PIJacksornD1LoM2mu06knWSPhR2EQKp8zNQdkrKm3OUlgR4tSSMreHU++pWIZQVnLOkiPu9aouRHwLOKHxkCIygxy3gfCanwdvbb2t46L60JxlDneAT4YERvvE0w7N22ZELjxZmnUH6pPKnlwIlkX4hym1wieUmenTyrXs34rbkmSbiz6ytR8VuEXlHLw8vfRPY+3Nu4f95fvKUvQorplh48kH4/lVdxK+Ffsk/nVq7TpBHv/Kq3jwAgP+2f7UseDMquRvHO3dt79CdfvpSu9O7t8EGI9h/wz8yfhSTmPSuhcGXI87PAd6fsnX3irbgF/eMP9pvw1V+zkZz6H4eH/NWnhp/eMP8Aab8NTbBq+JhHaA/TP+uQqtXB9O/ov4KsfaBvp3j9eEVXWP05Hkv4DRiyaWSuo5K76qYI6jQfHWgcSxO/WpGJhvX5VDdGgnqasgNkdT2jUFS2txQYdPkLJ0rGjfY/rWvDtUTA+fwFZM6NZWzxiK9rwIfOsrbkTWmzpuNMv76Y8O0RekGleKfx+/8AIU4wC/RqfKqHKgjn+vKknH8SUuWQFVgQ4YMJGU5R/Ye+nhH6+FLuNYQPllwgIKz5tlj7xSMZAOHuozIVTIc4BAJKnXUidRrVqQVUeH4RrN1Lb6kMI1kEToQekVbh1pQo57iMQtviV260jK2hAkhoWDHxojtjx1saqZAxuIfExgKyaEBpMsVYSOWppL2iwYfFYkkgHvPyHuqPhWBTvAc4EAyZI15GpSpOzrhc6UuBxbwWXD3LivlvJAS0FHdXLZiQRlk3JJJiJy+lEcMu3BftWisWAVJuDQFiFaXkSIYlYEbmpDYUgAXxp/NPzr0WkB1vj9e6pdsdf6OPSX8DjtEFazjW0I7kEEQeRqq8EwJsvaZ0YBky6CZJDAGF1glG1qyWe7OFxSq5IKAFsug31899qR9m8UEBJu3AwOhUDaD56b03ad2yC+lb1HBdCz4bBS+YNuGI00gqSKZ8GwhYEAxDNJ8s71pwGLndgFmzSomJ2KxpoI2p52VKh3WIylhHTxsI086W2yThtbXkIP8A1lsM9wLkjxnxTuswBG/pU/avijXcGXIAVtJg5ZzRzE8oqt9sLw75isNkxDz5brr79PfTbtHxWcJYsIyLnLM+YcgSQD0BPPypJaatMynSaDOAsWQMRb7uBvuWCjYb8t591OLfEXs4VnyKF8QG+Ue0IECdwdYFc8t429ZkqB4BIZYnUZTB6QT8Ke8L7RveweKFxlgMmRdmBKMhj+WAmvWaTsM2P2uKIuxtswF0jIGgHWYYeLoY5UHhLU2rZ5F2+Zp1wA92g9jS3sPajWS88+nlFH9n1BwmGJiQ7ToB9bSY9K6Y8EJciHiXCLjO2S7aRViQyAnUAzOU8+prOGcMvKbeZxcm5uoABGWY2HntTL/UyHxPdgCHdJ0MSbahdiJ1JrXs9h7eHe3YF0XIxOZQJ52YOhkxmB+IpZYwGGclL4z4bhYjQBZPuB99G9j8K37LeuDQC8u+n8G3l515xG9aFxhcYD2YmNso6kdTVl4Q/e4O8QQZuoJhQIGQctNhSbnwdk9JLS3Ig41bZrNh2OrrmMdSFNV7iWGJVAJYshgAc9QPvirl2iRVtYcCIiBGx0FUvi2Le265bjp9GIyxG5PPzrJkIab1JUitnhuVZCkAhkzHRS2oygnnpr5zSZrMHxMoI0+G+3SrS+PuMFDXbhCklQQpCkyZHQ6n4mhyqzMmT/IlV7Uv+j1Oht2FtLcxBU6+A7eoq3cUCYe7YZV2LkidSQBVW7BpGM0O6P8AMdKtvaU/S4cAwSW1H9IMH0M0JPvHNJPqMcG4vIt1kALiTOvlVJ43iFt41wFzM0Kq7CcoAPpJq+YKx3dpUUyFEAnfQneqN2jH7xc+kYajQKNNB5Uikkw6ek5ukVTG2u6fIfFr4suvnHLWtuKYEWCqvOZkzQDtm1UHTeNxTNv+63/j/ioXH+6Z9P8AFWWoPL6eXxCD0otLByZwJVY336RTIf8Adbfp/jpUbW/937v8U3aCdjJC0O/8J36Gt0V+aHr7qL7vrc+fv5dK87ofx/P3U25A2TXVgtnDsdyFj+IHX4CsqY2R/GfiaytaF2z9S944+PTr/amvDsYvhtiSe7k9B6+dV7iOKhj0Hn5CnvAMPktZjqz6n05D4VY5ENyNRSrj4lMmUkOGXaRsND58x6UzH3Up47fKPaHq08tMo/OkoZFe7NceDNbt4kw9toS5BMwfZaJP3V0HL8K5NhOHu2KuJnCM1xgoPtZiTAHTlrXQuF8Oa2ELXXJCwVZpX1HSlYxz7tRdH7TeH+4SfXYfdQmCInloKJ43Zz4y8sjW40FjA955DSkth8jENtsQOfL4Um3cd+nr9klgfHGIPrT6VNwu6L11bYkZjGY8vdzpJh7LMBAgGRJ20116bGmuAR8MwuZc7CTEEgZBmbMR0MA+47Umw6X9ZNxuODoGI4WbGExdpWL5kBGmpYysfdtVJ7PYC6Ly5gwQE5l31giIHnG9YOJ38UDccsvgyq0kAkSdYENz6EaRzqxdkO+sWu9vXjbtXbmbMhBNxg/duiFTI1P1hGlaSpHPp6k5O316lht40KTdiCiM2XbL4Xyq0eycwiOta4DFYpHa/bUANdYMHUhdWYhVMgu3imROgqPCXTHiQrZYsYG1x1ygWyfaywXaYgMTryrzh1wrcgBic0KEhhZgFnAVpywBbG0GRqCIExuwimKOO8Hu57zqfbYswC/WLapMw0SpJ6HfQ0HwfhWKu38sIWUQQw1iSI228R+Iq9XrOW3cZLbBUQWbZ0DN3mrMw3WRMQJ260HjrcNct22jNcXNkOUKptlQhBM5pImJ1g+mtoD0ozeMCbGcAuFltm7hgzCYGbOI1g6QD5etTXuwrC4QmJtJbhDNzQmQD0EjNMeUV5atEhQYUZQpZw0ZwcrKwAPiB3nYUyx/CxYfLfdSxUFYLtodmJIMjTYHnU98k7rA70dLq3fsJe0GFvWUs6qLdzQsFJLTDjNA9NN9hFQYLH3rastth/ESV0Deztp0Bny84q13+DYw2rdxL1vuVYXR9G/KSOpjlB0pLjuGi46s7F3ZZMACcoB6wTEDUz5cqpGWCUYKXUAxPEGvNnuuMyMpLAEAlQIE8j7NF2rwJt4nu2zJfzMCGk28uXKT9rxTvG1DYPh7o+tpZU5dAc4cFWAIjQmR7Q2j1opMGH7wh5CqbYF0x7bLDSQRoVAjTSaDZSGhStinEcGS/LMxZ8pGxlYkByBuIXeeR0p5wu5ZwWCvIWZC7Ky5upAAk6gFihMdCNtqGe0bZUFwC2hWPEcxZWiSQwAIBMj5mtbVxLmjkOocKO8uZZDKHzEvOQgaab5htrQuystFNUN+NYtLuHw7BlMrPhMgEgfmG+FUztO6uiLm1yREc8x/tTPGWQgQG3btrlzAKSCVWV1Eskklj0Oh+tQmHTOviChAWMhZYISRmaDrA5ctPeVglHQrvXZSxhG22jfXbUjf3GtTZYHcgGYM9OmtW97E2goMW9nIAYrmEE6DMAdok8/OpTbyL9H4VynV1YAd5KyxBOxUEb6v60+8d6bF/YTDFcX4gQe7bQ7zpVh7bN4sOdDBfT/xOsUnvWrll7bW86lbcsWIcuNpUe1lYr5wD5Gh8Zma65eNVBB1lSzglgg0JYRPSZ5GssuyGppybwi98IJbD2yTJj8zrXPe1jlcZdA/l+JUU1tX8ThkTKyPasyuUOPEMzLJEyTmK+yDSfjbd7fe8s5SEI0O2Qak7Tm8PrWjFWLDfpyXQQ/trTECvHx5H1RW72CzSFMH0B5R95FaXMASYUMZbKgjUtpppz1+VVSiU1NbVjdSNRjuq8p3rz9uHQ1lzDMDAy6AzOkb7/l7qHv4dkfIYkdDPnvR2RZF/U6y5f8ABP8Atg6GvP2pfOvLeHI8TA5ZiZG/TzNDlefKYoqKA/qNRdQn9qXzrKDY1lHYhP1M/QuWKnvDn2BGnMnKPlVz4W+azbMESk/KqZx+4VuuBuxI+5Pyq5cNXLatrzCD8qscowUfr30l4/fRCjXMxVRmIAJESp1jUDw05tN9396qPG+0VzxJZWSX7vqSAfZ10gka+VI0wo3vPZvYzDXbVt7blgWmQrgSAQCJJEDareo5zyqn4AvcxFi40ShyMogBSuYEAD3Grhb2pWMct4wyjFXsxgd8fFExrvHOKIvYQYm2rLZAdARddniSxzJpPRWHvpV2nb94vdDdb50ZwbMVVGLMAdAGJCfzATAaTpEffSV1Oq97SrCRlzDIEQIe7lXLbNJBIiD/ACmAfKjixbDsyCEGS2xFwhJ9kuANIOVZ3315VY8Vw1MMSbxDLeQvZaJXvky3QSN8rzlPv2pdwnvLt0YS2Lalz3qssqkBAxnVpUlATvqOVBvzLQUXlBHDOKwgRF/eWzKToUdGzMrFQIZgfCJI3Ohpo2DQJd/bWcXQV7q2rZSzQHZ28LZQ0RtGp9yrEYd+GY1Wz2MSxAQKDEAwQSp1EMJzzB8qIwOKa5cOJxK96zsIQaAAOpdAv1iEJMc53NSaploS3rj56DJL7d6cRkuBSs2gzZwSBKpmMGcjMY9wqThPGe7t4m+yZbmaDcgybjZTlPR4ghoABFK7vEL17FfsxZ2sW3ACNk0MgKQYEDWY0ojtljLaX7OGRbeRTLurFhccmJOgAOYEc41150KdibrSTXzqMcbhESzZdnfvZz2iLgi4xhjcKlZkKCsyASelCY7B3DcxkB1ae9Ba2c+UEEqYEAtlPig+zy1jXjmOVsYLSFXt2baohQtIRm2YmDm1WV6CBFajH3MZisajAhxbNtEbNyBygmQQdzy1joaBROs+dnmIW0WzDQZlZABmzq3huIxMgbBsgnddKt/ZniWFcZLyreYd2EZrSlvEQuQRyUtz2htIrn3CLZuWAzHK1m4cqkOT4Qc1sQCQTIJnQZdSKPt49g5tWGbNcIvJGVBk1GU6nKBBMAiPPahdDamlGa22dkxKWjbNkBVSIgCBHTTlXNsRw69ge+UAPYuNn6wRESNNCdZGogVceA4hb9i2yMkhQGVeR5aL7MiDFM8kgh9R6HTzFM7ZwR7jOcYe+PD3S3GdrgLKse3BM957QGRVGusTGutCY7Hh1AQaXby6JIcAGEzKARByiHAIMHSafdpOyja3LA3OqjSdDsOR2NVZcSQCb/eIyOGcDVxCBZE9AWaAQfFpNJVHXDVTNHuG6WyWZFpgc2oBKwWQIDmiQxzb6EeVQ4Zcyu7KBZLJmC922pK/xgsV0UmMsmOVGcVykr4XuFwoS48C5JMfVOwBYANJAjWBQ+KwaWyHXLdZgc7NKm1poQBBgBddI0rFb3VYyxVu0LQa2/eMoVoClXW2pHuc+Iaqp9mkfFFttcOTMjuWaGY5lyldjA8TMXkNoIHQGiMLYuXe8uEqwRwVBYSwCrqNZgQIAkydIM14yZhN5rmbKQO8U5ATBY7CDIA8oPvyHSUeAmxgbt1lPdFipKnNlcMzgEBSTJJLa8g2ukVDirGS4qKwACE3FQwwK5QyFdQQpDeLSSSRyrTF4a1auq1u8oN0d6kIDGjEyCZB1GWNZjlrQPEMeXCliuYFAHSDn18UAyWMMJPPWgFPddcBRa0UcqB3r+IC4pBzFz3jqyNKlYLGR7MddZOCsvc3ryhg4UZs13xMpGc3QuWDpmO889DrQhxWT2bjqe7IForIAaCwnTfwMdCDp0qDjeHZMOCgw7r4XNxZzw5yZBJEJmU6R125svJCPi5GcbFrMlxUuGw3shgVkhDBnbKLjDSSfaNKbWELWwQUWc2ZUbc6t4p29mRG00XfuPcPc3c57ogquZVWAACMjQSIEgBuumtTYfBIr3AbfeO5ypGmpZQQBy0zATzB6TTrCFcVuv57kbYUd0t1LgeAcqsoPgHiOh6vppr4gKU3bZRmBHdlB4VLFTosMw6FtD91NOFWrNsd547dx7r5UYSptjxIG8M63Aq5gSPKi8TwdmUsx1yqSWUZ8vTWTnJy2xpqQaZEJZSbwI8TZAYAK4QoHyhlY5QASxYaBYmPhUZJuwwi3qCIGrMxysw00VYI5/fRHE8faIW3bVrJDMLjsSxKGIt5QJAWIipMPeYPbCxfYBLdoW4mYL5TptnYSeeWmQsq6i1+GKZZr1sQSMu5PIMAugnzIpMtmTGu55TRdwN3hRUh2OUqSCMxOw6b9TTjE4cWRLILbhFTu2jxa+KQNdtZ0qiwcu2M3gRYxc7kgZeoMmD0B58qyt+KYLuikNIe2rj37j3GspkRlGnRascQcQ2mxYj10FW/CsMieSAfKqhcslsQ4UEnxbetW/DWzkT7I/KqMRhSN+vfVKxnDriYloC5HJZWYZgDIJ0UyCA2m2/lVzttP68zVQ41Ys28SrXc5D6sA0QTpMHQ6ACNqV8BirdEvBMK1rFEtITUZtlOWRPnGtHcZ7SG1e7pLcyBqSQcxGkDcifjS3A8Su4y6mDQqttiQCRqd288oPlTrh3AlvojGBdAKsW3S/ZaVY/yMJVgOmmsVJyOmGjjdL9iv3+zuMxltWs2jdhiIRYOYESWJgSQw3/Kk/A71ywzXUKhrejBuk5SI51ZD2gum4bfiw9oMe/Sy+UO+aC2ZdTPM+lLOztpL+KOa2xw2ctcCZoyCWjNJMkKdzJ1pTpjSk5efQmw+GGLW6UDFUKsllSTkUmCqjpz9PSrPwzimDVc64dxiFaLAtsE5azmJmQSIgyB11pBi+K4XCX7p4Xdvd3ctsjO8rlzEEd2dHMEbtv570ku4xlFnONBJR9nblJb2h6E860kGNSjSVFhwfCu8vo94YgqzEMmUuUUK2xBnwDIdtgQKi4rxsWbDYNEYp3zm1cZYJQkFhDDcQoHlO1XI8btYHDWnRw929aUm1mbvVUqzAlgphy5MsY8gIFUzgHCW4g5UQja3Be0lW/hYxJQmI8zOuspxyGDlTroE4h7K2rHdYqL1xDduFj3YCsgXuJJgjwGAZma37LcJN57bpA7sd6SSIYq2buzPKY23zVXuLcOu4U9zfENoZGoKAmMp/h1Yx8RXQbmFFm0L+GuW7xa2QWYwJy5XDAkAHKFIG8hhrpGa8hlNZfzzE3DeJrdx9y9fXIjXY7q2uVS0EePL4hJyjNrrrQfB7b3cffQi5ad7jDIrDMJ3WYAOk8uhoLsEti5ee3eJUOs22EDK6sLgOojZSNRRGGxF5eJuQCt57ogXMmaSAZJtjIIGug9aVrk2mkpJLyJMVwlbb38Ik3CpNtDmMm4WkMPZBOWAdIkdKHwNi/fZMMsm9am33ejDUgMCZy5QAD66Uxv28Ra4oQxvI7apcvGS5kw4OVSqHQARpHrQvFsdas8Qu3Lf0qPDqrgsHZhqrZiSQSD032AoMppSuvb+R7wviDYe5bvWEyoZ70ls0FiyLcZTqrZBl00Eb11x8SLiI9lpRwCHVcwIOv8QrkXHFy3C925YFrE2/o1AZ+7ygLs/sZCJhWBEaU/t8RTA4hcNbdwrlDcNzxrlJBzqJiXURP1dPdk6OfW091Nc/P8HQbV8qPECw5+CPgJNVztZ2VW+jFZDMpGYKOmgbmaPx18WyqsyANsck6dToAByqPFcVFi2zytwD2kXTTaQI5flWu+TmSp2jl3aOxdVlS6GW4SqByWkLDRl1jTlIMUVa7PXP2M3LFu34MwJLgswCZp39otIykaTVg4p2hwmKa3aYOhcwsqCVbllKzP9pqldpu0DYS0cLby3bWJE52DKyiShXLyO9DbeC8ddxSJcGyLZDd04uwMkAiABMqN9PAxHrzOjLD4dysurXrSXMhkmc7KQuhkgksxJIiT6gZhu0LPh0WA76L3WTwZAAFhs05iQJ2n3V5w/BNdax+zqVuQ3fWzdCxkKuveZSCyupeYEeIaSNVrJ3dqnGwHCXM5e8rgYhPDYQAMRCqttZYQTBYZo3X3UFisat2wjLdttfCg6obeUzMMSILMxJziFAXcVta4l35utdzs7AhShAKKjGAR7JYSQuUbE9ahu8TfMLaFsotsFzrnVnb2wOgVtB6+dOkJJ1x18iThq3iDZLrca7Z8cBSyouTOFJjKcsAQNSJ86Cs4a21kZLjG4mbRxI02AaIClOW800N8XriLba0ty2mRO6BKmWZ2aWkggCfKYpVw63aRGDq5N1pCkA5gmYQpXYhmk7bCgOouqfz/AKb8Uxl1rNq5cW2RnJ8BAc8mBjWACFEyBBFAcQxFoZwiujRKCSxBOpGbkNWM+VE4fAu962loifb7t9gwUB7hiRAI3J2UHpQ9vDNbum7cBVEYFyDklW1AXLqM4DQ21MlkVypPz4+WBcYXuYtBw5UCWViQSddP8VPwzGPecKLsEsGk7l1nKAd3bYDzNMls2r7qqHO58YsMTDNqWBKgT4RIiZ50DxBXHh7tR3V4mSD43EAqVGywFAHQeZp00S1ISk6jlegLe4MA7qbmwObqGUZmnc6GBPM+lapi7bZECdywYZnB0Ea5go1DcjrTLH3xiHdgioUQtCKQrAas+hIDAwJO8J51mB4KDd7tQr94hZmzCbYQsWMwQpyxqRuRpRXqI1Tx+StY4hmE+EdY3k70cmAJXwgEDeB5cz8ai4rjBfvG5kCIQBlEGAqgDlvoOVaMCAQpKiOcidJ5eu1Uy1ghFx3uTVkOIU6LcnwjQHkD4tPLWayjrNtroz3EDEwASSPCBlEBeWh+FZR3egr+nnLK4LD287L3MOFvm4lxCfGolSGJmNT4l+/yqyYTFp3SOWCpkUyTAjQ1zvtNxm7i7xzHwqSEQbATv5k9aGwljK2RyYiYnTeIMU8bOWSXXgvWF7Rq95bVtSykkF9tgSIFIscBfx11VYElRlkggsFXw+QOo9aRXLdwLnUwqMdjrv06UNhA06HLznaK0uCumnGVpdB3hrV7DYhL1pH1eUBBlogMkDWQZEU84t2rzGbKque4WvLdtTDwAUM6OpIYld96DbtDibi2170nutQdmYkRvvsaWYXgmKxmIdbVosS+ZjMIJ5ljpznr0BqaVvJebcY2lgsPBuJ4QDEnFuO+Z1ykWxAVSDChRAHKOlF4/t29t1sWbNqzhFhsiLBuKdQSTqJHlO9U/HYRrV28rQTbdlJBkb6QY1moLmOLDvGPiWFWBpAED10mtSbM5bYJt2M+A2le94Rltd4FOcA5VYgLJH1h18qtHGbowSmz3KvdS5kR4kMvtZiDMNlZdR+VVbspxl8PnC20uLeyhluCR4TmGnrVvx3D72JwoOVENpzc8JOuYk9SJ5AcuvKllV0VT26dso3ajiz37iPcjPGWRI8K6LM+UfCmnYrtEMKL30QdmAyFjARhmGYxqRDbDeBSbjeD8Z1JiANRJ1MadYituDYUkZmB38uWms8s0D40ZRwQ09ar3BfaDi9/FYhbr+2JCoNlhj4VXXTQU/xPau5i2bPkRssEWlKK0TJbUy3sj41XMCC+JyITnLeAEkDPsAfU6ec0wTgWK/Yjiu6cqHJdo2LmCYO4ELJ5UKVhzHT9wDhNqblpVtye9WG0/iAKtm5R99MuF2P2XiZ7xlTu7pMrluCCd5UkbE+lHdg+4D2+8Vjd74G2hXOrsJi3A2mQc2sECs7T8YfHYrvf2ZMOMOMjZBMAHQ3JGUwxbYczSvNl4tKcfb2Pe3fcYbiDmwz3e+tk3O8bNGaV8JiQQBOu0jpWdr8DZS1h763S9xmyG33OVAokk5wBmOYMNSTryApX2/xDXLlq81rK3cqrMCpRyCYuDLsWH1TqI6UwxXCXTDWFuMLti+guWzbJDIwylmKsSCcrla1dQacs7OqYNxi5efBWEXKllXuOLjMcxcmMmUDpGwMTqRtRPEsXntJd764b9pVC5kzBz4UVZ0C7Drz50FhOJtiTZsKhaBkChgM5aAzEtpqVUx1Aqx47g1vhyvavsrX7jA2SCDkTfvWEe0GXLGopfQfb37UueCwcSdr2LwVzvlfujeR4EDIMq+LMQS0mJ5xVo45xm3h0nNmYqcoFoeIgbVyPg2LNvGDE3LZS3mJXwFbfeKmcWtJiZGx5+tdDx/BzxBbdzmEBKIyMULgEanTQDShmyOvpqOYlW4Jw1WxuDyM0KrsRCyLq5mBUHeJGvSKd/wCnGAt3cEz4gAs9+6cxRGPtQdXUgag6A0Z2a7BHDv3he7mUnKWUSJEHaQR6RT7s1wJ8PY7sZmOZnL5AursXPPTUxtyos516lT7Q9lO7+kw4YpOqyvr4YH3VSuAXzaWYg5mB0E5S4MV3HD8MuBizDQ6ZADHqeRNVftN2LN2XtJlYan+bnrFSaaLRmimdnuPjCNdKW7Wtsi3dKEOSxZ/EFLSQYE6SAKX4jNhcSDh7qtdu2z3kQ6h84CyuwOoI3jTzobiOBe0WR1KsATB8l0I+G9EcBx9rurdwKRc9q4WiGK+HwQCTqSxDR1k7Uy4so5ptImtBRae14Ve2hcX7IzW7gEhhczr4SykxB3OwpPhuKMly3mUNlAUKYCC1BkaeLPJkmdYq2cbuscAtm2LahgrKVChWaVYiG2bUiOXKqRjb1tIt3AVuhTnIBnODIkbbTosDUGtHJ0R1I1nzGGITD3bDOneK6NDqzA5ydmH1p5EVstp8PYD3lHd96FyaQ9xM7AN5BmhjrqIA3pThEFq4j95bZluA6hucayIOhPltW3GrNxCttrpjM7ITMAlyC0axMZvQ+dMlRtSblFpobWMJYa4i50tI5z96Wg5VzAgBfZLnMRmjSKh4pd/ZvpFYXMNdusbcsC7rbOUOwjw+0YP3RSTi10vdORdBCoFB9lQAIG+oEnzJrXEcKum2rG2RmBdeuQT4o5DwsfQelP7k5TksQ8gri2Oa4oClEt20hFR5LBmzHMR7TTqZAofC37lnDu9vKO9GRm+uBuVGvsnmfSiOFYUujMpB7sAsWKggQIgEyQToImr1h+z9i3w495bV7jWQzEwWVnbQdQw/41rSwT1Ivapt5d2ihYHBuiJmRG70AoGWTlLEAr0JIPurzZrguI022IBUnKWGhtyB0kyNaO4Xxe6ot2i1oMnhtvfELbgnYiRuTqdutM8ficfg7BsXbaktmy3YDhUfVjbZdNSTJOuwprFi1tUV+Rfxu02F7pbZJzW1c84kezPkI20rKIxXahHW1nwytlQKJY6Rpp5bV5Stlo6dLNlXvoENsr11PWpcTcysHIJER99bItp0Ba8FbvAAuUkgRJfz6R99b8TbC20AstiHuyPFcCKkeSqWM7bnrXVuSPNnDvYeCLDOhuZXDjNr7UR5153olSY3kKBpEwZn31Nwa/nuIhzHOwBjVtdNJ5xXRO23YLhuGspcXEPZbaD9Jn0mApIOeY2OUayBSKmPO4pUzm4xMXzn8Mtqd4G2w30p/e7R3AHw2EuPbw+r3GEm4dACxI9kRAgR50ns3LWVmbxNMA6TqOnKsS89qLgCgXJ0I0jb4abdaEki+nKU47Xwb4ZVzoGEWzMICM2vMmCJO9KMhA1VonQjT8q6J2P4XhHS49/EG21u6htgZdZWSIIM+IgadPM1T8VhLLXL2QlCGYBIlomNR9Uem1ZEtVVQPw4B1hiQJ36npXTuwfEUsZxeINm4oQt/CZ0n1nQ+Vc64dlzLIIVYIk6ETJn1Aq38QxmGDqbL94bpVO70CKIy6xqfupH5nVGpabi+a5Kz2yuMmLuIujKxXRACIJ2O5BGvvrMPi1FtDoFPhE6kROh6ydauOA7QWMMWy2beJulgpe9blQR4TlJ8ZAHPQaCqnj8b3pxFxgAxdmIVQEQlgoVAZkAZRHTmaZNdTj7NytJiTC4hhcFxdGDZljkZkR74q49r+1mKxFhUuN3SrAa3baEczq5A1MkkkHmJqj4ZGuPCkTvMREazp6UTieIF7SqSJnXrygz56zQrI0pWoof/AOnvHHw+MssCo1y+ISozjICdjoSDoRtXmL7TXnNxmcxiWLXQAFDAwMpAqu8PuhHDMdAQfvovAZBdPexlthzHJmEkKPIkj4Utcl3PvxbLvi7y4mx+yXSuDwtvDpiGuhO8Ny4QuXczJzAZRrIImIiq9jSDicMrg3IuKFVmIGrezzyiswPGL1pwyuQco942j7MaaUEnESMT39uQRcNxQxzEQcwBJ1bpJpLxRfs1HU382X7/AFUtYGxdtDDIExGrP3cBBJ+uBMPmBgLEa+VVTj+JuYnEXsSc2SAQHuZmC+xInWJGw2mpe2uJt38ScUgZhetq75dAt0eFhrv7APqaF4NatX7d1Xc22zIEbcQxMhx00B06VttZE0p3UeqY7PbeMDawi5UW2+ZozFmg511mILsOcjKORq8/6aLiblyxefEAIxa5cQGCwYEIrCIIzMWgHSdq4TjcKyM4OoVipYezI5T7q6X2T7TG1hrDkzcjukUCSSpCqpA/lUetM47cnO9VzcoVVne8VYJ1zuo/lNAlEiTeuxPPSfiJpZ2E43iMRbZMTbKugHjIjPMmcsaaU7xuDLRqsDrM+gM0ZZVohWyW2T/YDFy2uouOx9R+Yoi8qXVggwfOD8RUDcLX+Ij0I/tWCwRlCXIUct59TP3CpW+o7UehV+1PZmzdRlyFWIMNmJ5RpvrXJcdw25hPA6aaww2I6+tfQl5VYZWgz069R51X+Ndn7d0fSezqNt56+fnQaHTOG4t86lZIEjY8zGpHPajuGdib7JbxLXbclxlDElu7A0Y6EGdIWZH3Ux7TdlGw5LWyXWZI6RHximHDuN2FwyL3iZlADKWAYZYWIJ9T76ZNrgEqKBx/iiXGQ2rXdKF8QzZiXJLFp94A8hWnZzEW2xds3yAkNJJ0LBGyZj0z5R6UOwRpAEGd50P6/UUJisOVfKRDHWB59IJ0q0UqoGrKTdlpHC7tzEfu7rcYK7AJMwoI0HU8oqx8Bwz4jC3u9buxhw1oXShYvpqi+IRAVR7O3PlVN4Ncxd9y1pmBs2oLJCkLsJyjUnadzGpq28C4qlnDhMRcIKBk7sqQFYjNqeZYkkt6CpyVF46kpJtcFd4pj17hFtSzG53txgMuWFKKgnp4j01I5V5g+0l1lyOxe2JnYOdNyTvE7UNw3BNeUCT47y2wNIkgkkz00ojA8HtrfvW7txQbLGbZkd5E+ycpEGBv1oquouqpXcXyKcVPeFwrZSZ8Q/i12ovgvFbuEui7ZbIToBurDYhl5iR8qatxLCXLeTEG4C7FsyLqhkhTGgKhRqo6nTalmKwqW13W6p8SsCQGWSNJAZeYj13qm5UT09GUm6xSGeEtjHG5duWyhzEE2SFRjufC+aDtt1rKm4XxPAi2qm7ctgf/AEzaLkEkktnUw06chttWVOvQrGaaVzKZhtz6V7xBACsfwg17WVV8nK/CT9nmjEWiP/uL86af6h3CcfekkwVAkkwCqmB0EkmvKymXAvREHFMOqrZKiMyEmOumtScJbMhDagSADqADJIHvrKylXJ2aPiGuKsK17CswlntEseZKllBPmAoHurrfHj+zcIz2Pond7eZk0Y944zyd9ZNZWUJDS8a9zmvFcMgxIhE8dg5hlEHw7xET571UEUBdP1rWVlTR0JZkN+HHw+lr5xQuKtDumePEWMn+r4VlZTdPycel4pex5wOwocGN01+IFb8FUftJWFINwggqDpmOmorKyj5jaHiXsxVwy2GcBhIPL3Gt8HZVriBhIO/wmsrKy4fsTnzEPxbfTMv1Ra0EbREfOla6OayspOn4LQ5XuOe6HcWjGq5oPqAT95NC9lxN5PtD51lZWXhDof3B1Ti2Ct2+B3iiKDcVncwNXLHxeumkbcq5rwFB3+GaNe7Yz5qHAPqIFe1lBcMlL+odY/bbhvcIOYybzofNfD4fSup3/ZNZWUYcEfqPs+dRfeEZyOSyPWktrEvvmNZWVOI3UItMWQk66/3ou2MyCdZGtZWUPuMuClcasrNwx7DEL5DTT764j20thcbdAAAkaeqg1lZVtEnMDsqJ99dg/wBKbCYjA4uzeVbltWgAqNAVzEA77id9OVZWVp8lX4Tm3Za61rGt3ZK7jQ8pAg9dOtNu1toEkkSchM+m1eVlaXiG+n4fsJuHX2t2rVxCQ3fHXcezEwdJ84mj+DeLCYu80G4bttS0a5TnYgdJKrt0r2srfaND+rEG7WKBbwcAa2NdN5Yn5mg+HtL2wdQDAB1EQTEHSK8rK32lY+OQ24Pe70MLio4Qwua2hIGuklZivayspWxUkf/Z">
            <a:hlinkClick r:id="rId4"/>
          </p:cNvPr>
          <p:cNvSpPr>
            <a:spLocks noChangeAspect="1" noChangeArrowheads="1"/>
          </p:cNvSpPr>
          <p:nvPr/>
        </p:nvSpPr>
        <p:spPr bwMode="auto">
          <a:xfrm>
            <a:off x="155575" y="-1195388"/>
            <a:ext cx="4714875" cy="249555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9712" name="AutoShape 16" descr="data:image/jpeg;base64,/9j/4AAQSkZJRgABAQAAAQABAAD/2wCEAAkGBxQTEhUUExQWFhUXGCAbGRgYFxwcGhwZHx4cGCAYHB0dHiggGxwlHBoZIjEhJSksLi4uHx8zODMsNygtLisBCgoKDg0OGxAQGywkICQsLywuLCwsLSwsLCwvLCwsLCwsLCwsLCwsLCwsLCwsLCwsLCwsLCwsLCwsLCwsLCwsLP/AABEIAKMBNQMBIgACEQEDEQH/xAAcAAACAgMBAQAAAAAAAAAAAAAEBQMGAAIHAQj/xABEEAACAQIEAwUEBwcDAwMFAAABAhEAAwQSITEFQVEGEyJhcTKBkbEjQnKhssHwFCRSYoLR4QdjwjNzkhU0w0NTorPx/8QAGQEAAwEBAQAAAAAAAAAAAAAAAQIDAAQF/8QALxEAAgIBAwEHAwMFAQAAAAAAAAECESEDEjFBEyIyUWFx8ARCgRSRoTM0scHhI//aAAwDAQACEQMRAD8ArDaBPsj8IqO5z+wfxLW98aIP5R8hUbnfzQ/iWnsU3I1H2v8A5KJ4aND/AE/hFC8/ef8A9lFcO2P9P4VrWE1s/wDUb7X9qCDQ/wAPvH+aKse232j+VC4qQQfSg2ZCfieLKYlmBIjLt9gVe+FYu7jgBOZFCgTJjQztqKoXHMKTdZo0NtWnlooHz0oTBcVe0fDGvUuPwsKhy6R3NdxM63/6TetgAHT0bpr98UBxDDMqy8SxUbbkGTuPOqKnaW5ygeQu3vzeibXG3c6iQP8AduGOm5rbH1ZK0lwMsewgqNwJ+O2m+6n40rtKdmgzl2BjQ5dQdZ/xTfE65gYkqNCdV9es6/ClZVpEhQIMRO8A8z6VtRg01hih1ZSqfW56QPX0imrXYZGWDl946flUVy6XultANgPj/c1tg8oRidCAZJ89fnFNJ4ESDe0GOa473MsMWGaNFEidAB5TQdg3Dt8TEfLWp8GveeJhuB8RP9/uprbw/pHSouVYKU2LVw7ka5PgahvWLg5KfdT5rXlUT2/Sl7QfaVu5dYcvu1rW1inJjUev+KeX8GGEEe+ltvC5bkN5e+qxmmhGmiS3blgDJadhr7vOrHhL1q3hnVlzs2Uo0+ywHiO+vMD8qruDcgydNBrG0GSRPM7U1tt3gzGByA6DafWhLgCecA9kEsW5/hH96LzAajb9ffWuHTT5+dLeJYgyMuwOw8/nQ5Zqo0xuP1AjTz3oXDYjNdEmBlJ2309n31piV01jSdYqbAKoQkzmA00+r5T8KfhCrknNwCW08WmvloTQF+9lghjvp5V7fuCSCRpAAMeZJ18yB7qX4hpYwNP1rSpWOx5irwJUpsQZPmI389an4W30g1MBW/4j86WcIYEOuukEE+8f2pkoGRgdNJU+YI0npqT7qdE5EmJtQTHnFScNt6u38o+Q/tUSNKL5r+VG2LqqGzkKpVYJ5+1/ii3gVciG/aKqoAnw8utTYLAd4QvoPuFNrdjDNq1+0pPV46dRUGLUWiGtsjAfwOp9+9JF3gs1SLrxL/T+3YwhuXHAeActcd4oAHaKsGO7UXLijM5I6TOlVa9fzGetVTo3Zt1igZ6j2qRpM1pkkgCmcrJuNM0Y1lSnDnlWUAUzot3Zfsj5Co2XT+n/AJCt8SIK/ZHyFZGn9P8AzFEkeEa+/wD+SieGDwn+n8K1Cy6j1/5tRPCRo39P4VohBrWlxvtGob6eD0ipU9tufjO3rWEaEdVpWZFav8TYXjZdotEieuqAR6SZoe/w4o+XQ5dyDpOhiTQvFR+8t7vwinnAbYNm9IBgMYP9JikpKVnTG+zv1BrOF/l3/mWnmBsHuye7hcyeKQdZPTrrSNcHMlG0+r4RqCd52EDkatWAtxhRl2zjbb2t6zkLJAuIvkXnESoQH56e/wDtQguSQII15+kaUfjgO8u/ZH50HYGaJMmR9wP96nqB0wDDv4yKJ/ZBBQD2tpG5BB+ERUeHX6TTkT8jT/hdjNdtsQIDCSTAgnX4mKM3QIrJHaw+WOgFEZ4P5CrV2qw+GUTZZc/1lDAgekbxrVSbwqTz/X+BXLJ5ydCSo9a6J5ek17mBn86DCmfz5TRotSP7/rp8qATHTmOXzoTH4XMobmpn3fr50wwVouco1nT+1N04arWXgGdILQBHMH3wAelNGVCyVlRGBz6jQ86PwuCCI2YmPhVj4ZjcPYCkWwzqwZizAyI9mBpE0r7U8ZW+yqltVWCDlG/nvVrbJ0lmxJZvFlCqYMD03oHH4cgn1H5GNqa4a1kWB0/z8z91AcSMj4A+4j8qylmgNYNXtA21JGsffpQtpYZBO4+RB1o+4sIvp+QoYDWeYRq14FXIFmEEnzPLz9/SkuIuENlHvqxWuHycoXxaDnM6VFx7szdwxU3VK59RPMU8Gh5Jg3BnOdvNfzFN8XgGu2ii6A7sTAA50uwyICMkzGs+7QUya2Wa2pOninoI1npTkZG2FQBEA5LE+mlRYhXutcQEgIoaBoIyzJjUmmL2YAjWBQS3SLl1dfEqjTf2eZ6URCtOX/ibQT7XKhsVi32zHUUViL+UlTPxoLGyMpPPlT2PwRd5pFSjDmJA23HOobV9RqRJHLka175ic069RU6LdpYSQEGupO48unrUL3lHsCCev5V44086hK06Qs8HjXDNZWBOte0SeTpGJ1ZfQflWvL+kfjFe4tSHUHrHyr0WzEwdhr/XWomjCdQPMfjaiuGHRvd+BahCeL9fxvRHDV0f1H4VoBBMIPpD9pvnWzbT5V7htLh+0fmK3Kyv9NK2ZIovGv8A3b+78Ap5wJYsYk9Fb8qTcVj9sbNsY/AKd8CEYW8dyQR57oPzodTpS/8AP8/6EaWXVigmQSCNPfV14P8A+xt/aH4qWjDN3puZSSLokGIZJhjHUUz4WsYfTbvdPIZz+VJdgkiLiN7I91onKoMfGltrtEW07pRpyX3H61MeKpPe+aD86Q8LUsx3EAmdN/h5Vmk+RY8Btm4pbQQTPxg07wrKGDEmMv56UhtTnP8AV8jTvHJ3SAAgyqxBmJ1g+dLIy6m9i6GusI5Sp9OvuNFizn0CmeQjTcmfl8KW4awWAbmvl8/dVt7N8OLJnzoABJzbADmfKubV5wX0+OBM/DnBPhYHUSYifhtXtiGUFQTmgxyGpO/vinvbDE5lNjPN24QiZCYZsyiBDajWJpdhuF9zev4QmbqMWEzquRGERprLfClUXVsbdkCvXEtLIP0hMRzJPyga60LhrNsg94xB6jnvJ2NbcRwgDElpIkeQ/sf70KpLZin1dPfV4K1glN5yNmFhARLE+QPupbjgrOrICIH1v/7SvG428GiCOe/+Otb8PYkkt9Zv+NPVE8XgItDwj8xOk7VBi7ZCT5z94/zVk4ZwR7ltXVWIEkwNP1pQHHsYHQd1bVCkKQNZM6k+etTjLvF2u6Lrx8CHqv8AahrVxUKljpGo56mmOOsEIgbeNfupf3YjX+Ajbzp07RLgYHiOEVcys4uDUSBE/wDn+VV3tH2pu4qDccsQNCflQuKysHynUAk+VKVuKPPnTxglwOpeYy4CS1wzr4fhqKt3D0/eLE/xN+Gqp2fvE3SP5Z09RvVtwC/vGH+034aa8ktTkN4x/wBZ/wBchSNX+mu/ZH4ad8bWLz/rkKrt1vpn+yv4KKERVb9/xNI5n5zWmKeUQnmWP30Q9oFZ6E/OgsWfgPz1p0xpLBBU1sVCRU9qsHT5Ccm3urUKNBGhGvXat3Og91aXlh9PL4xNFMrrLvfgJw1uSxzAa/rlWUvxOsVlE52zo2L8bTsZEA8oppw//pr+utBcQ/6nv/KmWAX6NaJNGxsqdwK8WwqTHMz9wH5CpilCY6+Ve2AdDmJ9BG/30rCLbA+kM83I+8Ua2EYAgjlGmtB4dvpR/wBz5tVqCyaVhRyDjQjGPI0BH4V0p5w+z+63wDOmZYMc1I9/Kl/aRivELziNG5jT2QIimWC/9vfBAEpJAERJB91L1OmmtNe5nC+J95cVCwYlTqQQVuKCANNShgHYnpTfg6/utsazmUmd5J1++RVVThluN2OUxmB2Pp0HrVn4AT+zAHfOs+9m/OlbXQWSJMZhs3frMSkT031qs8BtkXiDMZWAk9BVtxsAXydggn9e+kfD2UuoQRCNIPtCFIE/E1kBcBNhPpCPNuXkaMTDgZmHNj1/iI91a2MN9KY/m+TU44bhcyGRzb8bUkmZIm7O8IL94w01Ue87H7qZdrA9nDugYAEgAE+14pI+FMex7BUuA6fSLv5E/lUf+qVm2cKxZMzBwUI+qZAPuI0rmb75ZeGjnPA7vds14j6S2ItKTGuviG40ExPMjpRXFuINfW3fDH9qskW3IMF0ALC4IAjKSUjmuXpWvC+zWZARdAbchh/EQR/+M/d50+sdiXKM4u2zkBLLB5HUab+Dpzp1qR3PIJacksornD1LoM2mu06knWSPhR2EQKp8zNQdkrKm3OUlgR4tSSMreHU++pWIZQVnLOkiPu9aouRHwLOKHxkCIygxy3gfCanwdvbb2t46L60JxlDneAT4YERvvE0w7N22ZELjxZmnUH6pPKnlwIlkX4hym1wieUmenTyrXs34rbkmSbiz6ytR8VuEXlHLw8vfRPY+3Nu4f95fvKUvQorplh48kH4/lVdxK+Ffsk/nVq7TpBHv/Kq3jwAgP+2f7UseDMquRvHO3dt79CdfvpSu9O7t8EGI9h/wz8yfhSTmPSuhcGXI87PAd6fsnX3irbgF/eMP9pvw1V+zkZz6H4eH/NWnhp/eMP8Aab8NTbBq+JhHaA/TP+uQqtXB9O/ov4KsfaBvp3j9eEVXWP05Hkv4DRiyaWSuo5K76qYI6jQfHWgcSxO/WpGJhvX5VDdGgnqasgNkdT2jUFS2txQYdPkLJ0rGjfY/rWvDtUTA+fwFZM6NZWzxiK9rwIfOsrbkTWmzpuNMv76Y8O0RekGleKfx+/8AIU4wC/RqfKqHKgjn+vKknH8SUuWQFVgQ4YMJGU5R/Ye+nhH6+FLuNYQPllwgIKz5tlj7xSMZAOHuozIVTIc4BAJKnXUidRrVqQVUeH4RrN1Lb6kMI1kEToQekVbh1pQo57iMQtviV260jK2hAkhoWDHxojtjx1saqZAxuIfExgKyaEBpMsVYSOWppL2iwYfFYkkgHvPyHuqPhWBTvAc4EAyZI15GpSpOzrhc6UuBxbwWXD3LivlvJAS0FHdXLZiQRlk3JJJiJy+lEcMu3BftWisWAVJuDQFiFaXkSIYlYEbmpDYUgAXxp/NPzr0WkB1vj9e6pdsdf6OPSX8DjtEFazjW0I7kEEQeRqq8EwJsvaZ0YBky6CZJDAGF1glG1qyWe7OFxSq5IKAFsug31899qR9m8UEBJu3AwOhUDaD56b03ad2yC+lb1HBdCz4bBS+YNuGI00gqSKZ8GwhYEAxDNJ8s71pwGLndgFmzSomJ2KxpoI2p52VKh3WIylhHTxsI086W2yThtbXkIP8A1lsM9wLkjxnxTuswBG/pU/avijXcGXIAVtJg5ZzRzE8oqt9sLw75isNkxDz5brr79PfTbtHxWcJYsIyLnLM+YcgSQD0BPPypJaatMynSaDOAsWQMRb7uBvuWCjYb8t591OLfEXs4VnyKF8QG+Ue0IECdwdYFc8t429ZkqB4BIZYnUZTB6QT8Ke8L7RveweKFxlgMmRdmBKMhj+WAmvWaTsM2P2uKIuxtswF0jIGgHWYYeLoY5UHhLU2rZ5F2+Zp1wA92g9jS3sPajWS88+nlFH9n1BwmGJiQ7ToB9bSY9K6Y8EJciHiXCLjO2S7aRViQyAnUAzOU8+prOGcMvKbeZxcm5uoABGWY2HntTL/UyHxPdgCHdJ0MSbahdiJ1JrXs9h7eHe3YF0XIxOZQJ52YOhkxmB+IpZYwGGclL4z4bhYjQBZPuB99G9j8K37LeuDQC8u+n8G3l515xG9aFxhcYD2YmNso6kdTVl4Q/e4O8QQZuoJhQIGQctNhSbnwdk9JLS3Ig41bZrNh2OrrmMdSFNV7iWGJVAJYshgAc9QPvirl2iRVtYcCIiBGx0FUvi2Le265bjp9GIyxG5PPzrJkIab1JUitnhuVZCkAhkzHRS2oygnnpr5zSZrMHxMoI0+G+3SrS+PuMFDXbhCklQQpCkyZHQ6n4mhyqzMmT/IlV7Uv+j1Oht2FtLcxBU6+A7eoq3cUCYe7YZV2LkidSQBVW7BpGM0O6P8AMdKtvaU/S4cAwSW1H9IMH0M0JPvHNJPqMcG4vIt1kALiTOvlVJ43iFt41wFzM0Kq7CcoAPpJq+YKx3dpUUyFEAnfQneqN2jH7xc+kYajQKNNB5Uikkw6ek5ukVTG2u6fIfFr4suvnHLWtuKYEWCqvOZkzQDtm1UHTeNxTNv+63/j/ioXH+6Z9P8AFWWoPL6eXxCD0otLByZwJVY336RTIf8Adbfp/jpUbW/937v8U3aCdjJC0O/8J36Gt0V+aHr7qL7vrc+fv5dK87ofx/P3U25A2TXVgtnDsdyFj+IHX4CsqY2R/GfiaytaF2z9S944+PTr/amvDsYvhtiSe7k9B6+dV7iOKhj0Hn5CnvAMPktZjqz6n05D4VY5ENyNRSrj4lMmUkOGXaRsND58x6UzH3Up47fKPaHq08tMo/OkoZFe7NceDNbt4kw9toS5BMwfZaJP3V0HL8K5NhOHu2KuJnCM1xgoPtZiTAHTlrXQuF8Oa2ELXXJCwVZpX1HSlYxz7tRdH7TeH+4SfXYfdQmCInloKJ43Zz4y8sjW40FjA955DSkth8jENtsQOfL4Um3cd+nr9klgfHGIPrT6VNwu6L11bYkZjGY8vdzpJh7LMBAgGRJ20116bGmuAR8MwuZc7CTEEgZBmbMR0MA+47Umw6X9ZNxuODoGI4WbGExdpWL5kBGmpYysfdtVJ7PYC6Ly5gwQE5l31giIHnG9YOJ38UDccsvgyq0kAkSdYENz6EaRzqxdkO+sWu9vXjbtXbmbMhBNxg/duiFTI1P1hGlaSpHPp6k5O316lht40KTdiCiM2XbL4Xyq0eycwiOta4DFYpHa/bUANdYMHUhdWYhVMgu3imROgqPCXTHiQrZYsYG1x1ygWyfaywXaYgMTryrzh1wrcgBic0KEhhZgFnAVpywBbG0GRqCIExuwimKOO8Hu57zqfbYswC/WLapMw0SpJ6HfQ0HwfhWKu38sIWUQQw1iSI228R+Iq9XrOW3cZLbBUQWbZ0DN3mrMw3WRMQJ260HjrcNct22jNcXNkOUKptlQhBM5pImJ1g+mtoD0ozeMCbGcAuFltm7hgzCYGbOI1g6QD5etTXuwrC4QmJtJbhDNzQmQD0EjNMeUV5atEhQYUZQpZw0ZwcrKwAPiB3nYUyx/CxYfLfdSxUFYLtodmJIMjTYHnU98k7rA70dLq3fsJe0GFvWUs6qLdzQsFJLTDjNA9NN9hFQYLH3rastth/ESV0Deztp0Bny84q13+DYw2rdxL1vuVYXR9G/KSOpjlB0pLjuGi46s7F3ZZMACcoB6wTEDUz5cqpGWCUYKXUAxPEGvNnuuMyMpLAEAlQIE8j7NF2rwJt4nu2zJfzMCGk28uXKT9rxTvG1DYPh7o+tpZU5dAc4cFWAIjQmR7Q2j1opMGH7wh5CqbYF0x7bLDSQRoVAjTSaDZSGhStinEcGS/LMxZ8pGxlYkByBuIXeeR0p5wu5ZwWCvIWZC7Ky5upAAk6gFihMdCNtqGe0bZUFwC2hWPEcxZWiSQwAIBMj5mtbVxLmjkOocKO8uZZDKHzEvOQgaab5htrQuystFNUN+NYtLuHw7BlMrPhMgEgfmG+FUztO6uiLm1yREc8x/tTPGWQgQG3btrlzAKSCVWV1Eskklj0Oh+tQmHTOviChAWMhZYISRmaDrA5ctPeVglHQrvXZSxhG22jfXbUjf3GtTZYHcgGYM9OmtW97E2goMW9nIAYrmEE6DMAdok8/OpTbyL9H4VynV1YAd5KyxBOxUEb6v60+8d6bF/YTDFcX4gQe7bQ7zpVh7bN4sOdDBfT/xOsUnvWrll7bW86lbcsWIcuNpUe1lYr5wD5Gh8Zma65eNVBB1lSzglgg0JYRPSZ5GssuyGppybwi98IJbD2yTJj8zrXPe1jlcZdA/l+JUU1tX8ThkTKyPasyuUOPEMzLJEyTmK+yDSfjbd7fe8s5SEI0O2Qak7Tm8PrWjFWLDfpyXQQ/trTECvHx5H1RW72CzSFMH0B5R95FaXMASYUMZbKgjUtpppz1+VVSiU1NbVjdSNRjuq8p3rz9uHQ1lzDMDAy6AzOkb7/l7qHv4dkfIYkdDPnvR2RZF/U6y5f8ABP8Atg6GvP2pfOvLeHI8TA5ZiZG/TzNDlefKYoqKA/qNRdQn9qXzrKDY1lHYhP1M/QuWKnvDn2BGnMnKPlVz4W+azbMESk/KqZx+4VuuBuxI+5Pyq5cNXLatrzCD8qscowUfr30l4/fRCjXMxVRmIAJESp1jUDw05tN9396qPG+0VzxJZWSX7vqSAfZ10gka+VI0wo3vPZvYzDXbVt7blgWmQrgSAQCJJEDareo5zyqn4AvcxFi40ShyMogBSuYEAD3Grhb2pWMct4wyjFXsxgd8fFExrvHOKIvYQYm2rLZAdARddniSxzJpPRWHvpV2nb94vdDdb50ZwbMVVGLMAdAGJCfzATAaTpEffSV1Oq97SrCRlzDIEQIe7lXLbNJBIiD/ACmAfKjixbDsyCEGS2xFwhJ9kuANIOVZ3315VY8Vw1MMSbxDLeQvZaJXvky3QSN8rzlPv2pdwnvLt0YS2Lalz3qssqkBAxnVpUlATvqOVBvzLQUXlBHDOKwgRF/eWzKToUdGzMrFQIZgfCJI3Ohpo2DQJd/bWcXQV7q2rZSzQHZ28LZQ0RtGp9yrEYd+GY1Wz2MSxAQKDEAwQSp1EMJzzB8qIwOKa5cOJxK96zsIQaAAOpdAv1iEJMc53NSaploS3rj56DJL7d6cRkuBSs2gzZwSBKpmMGcjMY9wqThPGe7t4m+yZbmaDcgybjZTlPR4ghoABFK7vEL17FfsxZ2sW3ACNk0MgKQYEDWY0ojtljLaX7OGRbeRTLurFhccmJOgAOYEc41150KdibrSTXzqMcbhESzZdnfvZz2iLgi4xhjcKlZkKCsyASelCY7B3DcxkB1ae9Ba2c+UEEqYEAtlPig+zy1jXjmOVsYLSFXt2baohQtIRm2YmDm1WV6CBFajH3MZisajAhxbNtEbNyBygmQQdzy1joaBROs+dnmIW0WzDQZlZABmzq3huIxMgbBsgnddKt/ZniWFcZLyreYd2EZrSlvEQuQRyUtz2htIrn3CLZuWAzHK1m4cqkOT4Qc1sQCQTIJnQZdSKPt49g5tWGbNcIvJGVBk1GU6nKBBMAiPPahdDamlGa22dkxKWjbNkBVSIgCBHTTlXNsRw69ge+UAPYuNn6wRESNNCdZGogVceA4hb9i2yMkhQGVeR5aL7MiDFM8kgh9R6HTzFM7ZwR7jOcYe+PD3S3GdrgLKse3BM957QGRVGusTGutCY7Hh1AQaXby6JIcAGEzKARByiHAIMHSafdpOyja3LA3OqjSdDsOR2NVZcSQCb/eIyOGcDVxCBZE9AWaAQfFpNJVHXDVTNHuG6WyWZFpgc2oBKwWQIDmiQxzb6EeVQ4Zcyu7KBZLJmC922pK/xgsV0UmMsmOVGcVykr4XuFwoS48C5JMfVOwBYANJAjWBQ+KwaWyHXLdZgc7NKm1poQBBgBddI0rFb3VYyxVu0LQa2/eMoVoClXW2pHuc+Iaqp9mkfFFttcOTMjuWaGY5lyldjA8TMXkNoIHQGiMLYuXe8uEqwRwVBYSwCrqNZgQIAkydIM14yZhN5rmbKQO8U5ATBY7CDIA8oPvyHSUeAmxgbt1lPdFipKnNlcMzgEBSTJJLa8g2ukVDirGS4qKwACE3FQwwK5QyFdQQpDeLSSSRyrTF4a1auq1u8oN0d6kIDGjEyCZB1GWNZjlrQPEMeXCliuYFAHSDn18UAyWMMJPPWgFPddcBRa0UcqB3r+IC4pBzFz3jqyNKlYLGR7MddZOCsvc3ryhg4UZs13xMpGc3QuWDpmO889DrQhxWT2bjqe7IForIAaCwnTfwMdCDp0qDjeHZMOCgw7r4XNxZzw5yZBJEJmU6R125svJCPi5GcbFrMlxUuGw3shgVkhDBnbKLjDSSfaNKbWELWwQUWc2ZUbc6t4p29mRG00XfuPcPc3c57ogquZVWAACMjQSIEgBuumtTYfBIr3AbfeO5ypGmpZQQBy0zATzB6TTrCFcVuv57kbYUd0t1LgeAcqsoPgHiOh6vppr4gKU3bZRmBHdlB4VLFTosMw6FtD91NOFWrNsd547dx7r5UYSptjxIG8M63Aq5gSPKi8TwdmUsx1yqSWUZ8vTWTnJy2xpqQaZEJZSbwI8TZAYAK4QoHyhlY5QASxYaBYmPhUZJuwwi3qCIGrMxysw00VYI5/fRHE8faIW3bVrJDMLjsSxKGIt5QJAWIipMPeYPbCxfYBLdoW4mYL5TptnYSeeWmQsq6i1+GKZZr1sQSMu5PIMAugnzIpMtmTGu55TRdwN3hRUh2OUqSCMxOw6b9TTjE4cWRLILbhFTu2jxa+KQNdtZ0qiwcu2M3gRYxc7kgZeoMmD0B58qyt+KYLuikNIe2rj37j3GspkRlGnRascQcQ2mxYj10FW/CsMieSAfKqhcslsQ4UEnxbetW/DWzkT7I/KqMRhSN+vfVKxnDriYloC5HJZWYZgDIJ0UyCA2m2/lVzttP68zVQ41Ys28SrXc5D6sA0QTpMHQ6ACNqV8BirdEvBMK1rFEtITUZtlOWRPnGtHcZ7SG1e7pLcyBqSQcxGkDcifjS3A8Su4y6mDQqttiQCRqd288oPlTrh3AlvojGBdAKsW3S/ZaVY/yMJVgOmmsVJyOmGjjdL9iv3+zuMxltWs2jdhiIRYOYESWJgSQw3/Kk/A71ywzXUKhrejBuk5SI51ZD2gum4bfiw9oMe/Sy+UO+aC2ZdTPM+lLOztpL+KOa2xw2ctcCZoyCWjNJMkKdzJ1pTpjSk5efQmw+GGLW6UDFUKsllSTkUmCqjpz9PSrPwzimDVc64dxiFaLAtsE5azmJmQSIgyB11pBi+K4XCX7p4Xdvd3ctsjO8rlzEEd2dHMEbtv570ku4xlFnONBJR9nblJb2h6E860kGNSjSVFhwfCu8vo94YgqzEMmUuUUK2xBnwDIdtgQKi4rxsWbDYNEYp3zm1cZYJQkFhDDcQoHlO1XI8btYHDWnRw929aUm1mbvVUqzAlgphy5MsY8gIFUzgHCW4g5UQja3Be0lW/hYxJQmI8zOuspxyGDlTroE4h7K2rHdYqL1xDduFj3YCsgXuJJgjwGAZma37LcJN57bpA7sd6SSIYq2buzPKY23zVXuLcOu4U9zfENoZGoKAmMp/h1Yx8RXQbmFFm0L+GuW7xa2QWYwJy5XDAkAHKFIG8hhrpGa8hlNZfzzE3DeJrdx9y9fXIjXY7q2uVS0EePL4hJyjNrrrQfB7b3cffQi5ad7jDIrDMJ3WYAOk8uhoLsEti5ee3eJUOs22EDK6sLgOojZSNRRGGxF5eJuQCt57ogXMmaSAZJtjIIGug9aVrk2mkpJLyJMVwlbb38Ik3CpNtDmMm4WkMPZBOWAdIkdKHwNi/fZMMsm9am33ejDUgMCZy5QAD66Uxv28Ra4oQxvI7apcvGS5kw4OVSqHQARpHrQvFsdas8Qu3Lf0qPDqrgsHZhqrZiSQSD032AoMppSuvb+R7wviDYe5bvWEyoZ70ls0FiyLcZTqrZBl00Eb11x8SLiI9lpRwCHVcwIOv8QrkXHFy3C925YFrE2/o1AZ+7ygLs/sZCJhWBEaU/t8RTA4hcNbdwrlDcNzxrlJBzqJiXURP1dPdk6OfW091Nc/P8HQbV8qPECw5+CPgJNVztZ2VW+jFZDMpGYKOmgbmaPx18WyqsyANsck6dToAByqPFcVFi2zytwD2kXTTaQI5flWu+TmSp2jl3aOxdVlS6GW4SqByWkLDRl1jTlIMUVa7PXP2M3LFu34MwJLgswCZp39otIykaTVg4p2hwmKa3aYOhcwsqCVbllKzP9pqldpu0DYS0cLby3bWJE52DKyiShXLyO9DbeC8ddxSJcGyLZDd04uwMkAiABMqN9PAxHrzOjLD4dysurXrSXMhkmc7KQuhkgksxJIiT6gZhu0LPh0WA76L3WTwZAAFhs05iQJ2n3V5w/BNdax+zqVuQ3fWzdCxkKuveZSCyupeYEeIaSNVrJ3dqnGwHCXM5e8rgYhPDYQAMRCqttZYQTBYZo3X3UFisat2wjLdttfCg6obeUzMMSILMxJziFAXcVta4l35utdzs7AhShAKKjGAR7JYSQuUbE9ahu8TfMLaFsotsFzrnVnb2wOgVtB6+dOkJJ1x18iThq3iDZLrca7Z8cBSyouTOFJjKcsAQNSJ86Cs4a21kZLjG4mbRxI02AaIClOW800N8XriLba0ty2mRO6BKmWZ2aWkggCfKYpVw63aRGDq5N1pCkA5gmYQpXYhmk7bCgOouqfz/AKb8Uxl1rNq5cW2RnJ8BAc8mBjWACFEyBBFAcQxFoZwiujRKCSxBOpGbkNWM+VE4fAu962loifb7t9gwUB7hiRAI3J2UHpQ9vDNbum7cBVEYFyDklW1AXLqM4DQ21MlkVypPz4+WBcYXuYtBw5UCWViQSddP8VPwzGPecKLsEsGk7l1nKAd3bYDzNMls2r7qqHO58YsMTDNqWBKgT4RIiZ50DxBXHh7tR3V4mSD43EAqVGywFAHQeZp00S1ISk6jlegLe4MA7qbmwObqGUZmnc6GBPM+lapi7bZECdywYZnB0Ea5go1DcjrTLH3xiHdgioUQtCKQrAas+hIDAwJO8J51mB4KDd7tQr94hZmzCbYQsWMwQpyxqRuRpRXqI1Tx+StY4hmE+EdY3k70cmAJXwgEDeB5cz8ai4rjBfvG5kCIQBlEGAqgDlvoOVaMCAQpKiOcidJ5eu1Uy1ghFx3uTVkOIU6LcnwjQHkD4tPLWayjrNtroz3EDEwASSPCBlEBeWh+FZR3egr+nnLK4LD287L3MOFvm4lxCfGolSGJmNT4l+/yqyYTFp3SOWCpkUyTAjQ1zvtNxm7i7xzHwqSEQbATv5k9aGwljK2RyYiYnTeIMU8bOWSXXgvWF7Rq95bVtSykkF9tgSIFIscBfx11VYElRlkggsFXw+QOo9aRXLdwLnUwqMdjrv06UNhA06HLznaK0uCumnGVpdB3hrV7DYhL1pH1eUBBlogMkDWQZEU84t2rzGbKque4WvLdtTDwAUM6OpIYld96DbtDibi2170nutQdmYkRvvsaWYXgmKxmIdbVosS+ZjMIJ5ljpznr0BqaVvJebcY2lgsPBuJ4QDEnFuO+Z1ykWxAVSDChRAHKOlF4/t29t1sWbNqzhFhsiLBuKdQSTqJHlO9U/HYRrV28rQTbdlJBkb6QY1moLmOLDvGPiWFWBpAED10mtSbM5bYJt2M+A2le94Rltd4FOcA5VYgLJH1h18qtHGbowSmz3KvdS5kR4kMvtZiDMNlZdR+VVbspxl8PnC20uLeyhluCR4TmGnrVvx3D72JwoOVENpzc8JOuYk9SJ5AcuvKllV0VT26dso3ajiz37iPcjPGWRI8K6LM+UfCmnYrtEMKL30QdmAyFjARhmGYxqRDbDeBSbjeD8Z1JiANRJ1MadYituDYUkZmB38uWms8s0D40ZRwQ09ar3BfaDi9/FYhbr+2JCoNlhj4VXXTQU/xPau5i2bPkRssEWlKK0TJbUy3sj41XMCC+JyITnLeAEkDPsAfU6ec0wTgWK/Yjiu6cqHJdo2LmCYO4ELJ5UKVhzHT9wDhNqblpVtye9WG0/iAKtm5R99MuF2P2XiZ7xlTu7pMrluCCd5UkbE+lHdg+4D2+8Vjd74G2hXOrsJi3A2mQc2sECs7T8YfHYrvf2ZMOMOMjZBMAHQ3JGUwxbYczSvNl4tKcfb2Pe3fcYbiDmwz3e+tk3O8bNGaV8JiQQBOu0jpWdr8DZS1h763S9xmyG33OVAokk5wBmOYMNSTryApX2/xDXLlq81rK3cqrMCpRyCYuDLsWH1TqI6UwxXCXTDWFuMLti+guWzbJDIwylmKsSCcrla1dQacs7OqYNxi5efBWEXKllXuOLjMcxcmMmUDpGwMTqRtRPEsXntJd764b9pVC5kzBz4UVZ0C7Drz50FhOJtiTZsKhaBkChgM5aAzEtpqVUx1Aqx47g1vhyvavsrX7jA2SCDkTfvWEe0GXLGopfQfb37UueCwcSdr2LwVzvlfujeR4EDIMq+LMQS0mJ5xVo45xm3h0nNmYqcoFoeIgbVyPg2LNvGDE3LZS3mJXwFbfeKmcWtJiZGx5+tdDx/BzxBbdzmEBKIyMULgEanTQDShmyOvpqOYlW4Jw1WxuDyM0KrsRCyLq5mBUHeJGvSKd/wCnGAt3cEz4gAs9+6cxRGPtQdXUgag6A0Z2a7BHDv3he7mUnKWUSJEHaQR6RT7s1wJ8PY7sZmOZnL5AursXPPTUxtyos516lT7Q9lO7+kw4YpOqyvr4YH3VSuAXzaWYg5mB0E5S4MV3HD8MuBizDQ6ZADHqeRNVftN2LN2XtJlYan+bnrFSaaLRmimdnuPjCNdKW7Wtsi3dKEOSxZ/EFLSQYE6SAKX4jNhcSDh7qtdu2z3kQ6h84CyuwOoI3jTzobiOBe0WR1KsATB8l0I+G9EcBx9rurdwKRc9q4WiGK+HwQCTqSxDR1k7Uy4so5ptImtBRae14Ve2hcX7IzW7gEhhczr4SykxB3OwpPhuKMly3mUNlAUKYCC1BkaeLPJkmdYq2cbuscAtm2LahgrKVChWaVYiG2bUiOXKqRjb1tIt3AVuhTnIBnODIkbbTosDUGtHJ0R1I1nzGGITD3bDOneK6NDqzA5ydmH1p5EVstp8PYD3lHd96FyaQ9xM7AN5BmhjrqIA3pThEFq4j95bZluA6hucayIOhPltW3GrNxCttrpjM7ITMAlyC0axMZvQ+dMlRtSblFpobWMJYa4i50tI5z96Wg5VzAgBfZLnMRmjSKh4pd/ZvpFYXMNdusbcsC7rbOUOwjw+0YP3RSTi10vdORdBCoFB9lQAIG+oEnzJrXEcKum2rG2RmBdeuQT4o5DwsfQelP7k5TksQ8gri2Oa4oClEt20hFR5LBmzHMR7TTqZAofC37lnDu9vKO9GRm+uBuVGvsnmfSiOFYUujMpB7sAsWKggQIgEyQToImr1h+z9i3w495bV7jWQzEwWVnbQdQw/41rSwT1Ivapt5d2ihYHBuiJmRG70AoGWTlLEAr0JIPurzZrguI022IBUnKWGhtyB0kyNaO4Xxe6ot2i1oMnhtvfELbgnYiRuTqdutM8ficfg7BsXbaktmy3YDhUfVjbZdNSTJOuwprFi1tUV+Rfxu02F7pbZJzW1c84kezPkI20rKIxXahHW1nwytlQKJY6Rpp5bV5Stlo6dLNlXvoENsr11PWpcTcysHIJER99bItp0Ba8FbvAAuUkgRJfz6R99b8TbC20AstiHuyPFcCKkeSqWM7bnrXVuSPNnDvYeCLDOhuZXDjNr7UR5153olSY3kKBpEwZn31Nwa/nuIhzHOwBjVtdNJ5xXRO23YLhuGspcXEPZbaD9Jn0mApIOeY2OUayBSKmPO4pUzm4xMXzn8Mtqd4G2w30p/e7R3AHw2EuPbw+r3GEm4dACxI9kRAgR50ns3LWVmbxNMA6TqOnKsS89qLgCgXJ0I0jb4abdaEki+nKU47Xwb4ZVzoGEWzMICM2vMmCJO9KMhA1VonQjT8q6J2P4XhHS49/EG21u6htgZdZWSIIM+IgadPM1T8VhLLXL2QlCGYBIlomNR9Uem1ZEtVVQPw4B1hiQJ36npXTuwfEUsZxeINm4oQt/CZ0n1nQ+Vc64dlzLIIVYIk6ETJn1Aq38QxmGDqbL94bpVO70CKIy6xqfupH5nVGpabi+a5Kz2yuMmLuIujKxXRACIJ2O5BGvvrMPi1FtDoFPhE6kROh6ydauOA7QWMMWy2beJulgpe9blQR4TlJ8ZAHPQaCqnj8b3pxFxgAxdmIVQEQlgoVAZkAZRHTmaZNdTj7NytJiTC4hhcFxdGDZljkZkR74q49r+1mKxFhUuN3SrAa3baEczq5A1MkkkHmJqj4ZGuPCkTvMREazp6UTieIF7SqSJnXrygz56zQrI0pWoof/AOnvHHw+MssCo1y+ISozjICdjoSDoRtXmL7TXnNxmcxiWLXQAFDAwMpAqu8PuhHDMdAQfvovAZBdPexlthzHJmEkKPIkj4Utcl3PvxbLvi7y4mx+yXSuDwtvDpiGuhO8Ny4QuXczJzAZRrIImIiq9jSDicMrg3IuKFVmIGrezzyiswPGL1pwyuQco942j7MaaUEnESMT39uQRcNxQxzEQcwBJ1bpJpLxRfs1HU382X7/AFUtYGxdtDDIExGrP3cBBJ+uBMPmBgLEa+VVTj+JuYnEXsSc2SAQHuZmC+xInWJGw2mpe2uJt38ScUgZhetq75dAt0eFhrv7APqaF4NatX7d1Xc22zIEbcQxMhx00B06VttZE0p3UeqY7PbeMDawi5UW2+ZozFmg511mILsOcjKORq8/6aLiblyxefEAIxa5cQGCwYEIrCIIzMWgHSdq4TjcKyM4OoVipYezI5T7q6X2T7TG1hrDkzcjukUCSSpCqpA/lUetM47cnO9VzcoVVne8VYJ1zuo/lNAlEiTeuxPPSfiJpZ2E43iMRbZMTbKugHjIjPMmcsaaU7xuDLRqsDrM+gM0ZZVohWyW2T/YDFy2uouOx9R+Yoi8qXVggwfOD8RUDcLX+Ij0I/tWCwRlCXIUct59TP3CpW+o7UehV+1PZmzdRlyFWIMNmJ5RpvrXJcdw25hPA6aaww2I6+tfQl5VYZWgz069R51X+Ndn7d0fSezqNt56+fnQaHTOG4t86lZIEjY8zGpHPajuGdib7JbxLXbclxlDElu7A0Y6EGdIWZH3Ux7TdlGw5LWyXWZI6RHximHDuN2FwyL3iZlADKWAYZYWIJ9T76ZNrgEqKBx/iiXGQ2rXdKF8QzZiXJLFp94A8hWnZzEW2xds3yAkNJJ0LBGyZj0z5R6UOwRpAEGd50P6/UUJisOVfKRDHWB59IJ0q0UqoGrKTdlpHC7tzEfu7rcYK7AJMwoI0HU8oqx8Bwz4jC3u9buxhw1oXShYvpqi+IRAVR7O3PlVN4Ncxd9y1pmBs2oLJCkLsJyjUnadzGpq28C4qlnDhMRcIKBk7sqQFYjNqeZYkkt6CpyVF46kpJtcFd4pj17hFtSzG53txgMuWFKKgnp4j01I5V5g+0l1lyOxe2JnYOdNyTvE7UNw3BNeUCT47y2wNIkgkkz00ojA8HtrfvW7txQbLGbZkd5E+ycpEGBv1oquouqpXcXyKcVPeFwrZSZ8Q/i12ovgvFbuEui7ZbIToBurDYhl5iR8qatxLCXLeTEG4C7FsyLqhkhTGgKhRqo6nTalmKwqW13W6p8SsCQGWSNJAZeYj13qm5UT09GUm6xSGeEtjHG5duWyhzEE2SFRjufC+aDtt1rKm4XxPAi2qm7ctgf/AEzaLkEkktnUw06chttWVOvQrGaaVzKZhtz6V7xBACsfwg17WVV8nK/CT9nmjEWiP/uL86af6h3CcfekkwVAkkwCqmB0EkmvKymXAvREHFMOqrZKiMyEmOumtScJbMhDagSADqADJIHvrKylXJ2aPiGuKsK17CswlntEseZKllBPmAoHurrfHj+zcIz2Pond7eZk0Y944zyd9ZNZWUJDS8a9zmvFcMgxIhE8dg5hlEHw7xET571UEUBdP1rWVlTR0JZkN+HHw+lr5xQuKtDumePEWMn+r4VlZTdPycel4pex5wOwocGN01+IFb8FUftJWFINwggqDpmOmorKyj5jaHiXsxVwy2GcBhIPL3Gt8HZVriBhIO/wmsrKy4fsTnzEPxbfTMv1Ra0EbREfOla6OayspOn4LQ5XuOe6HcWjGq5oPqAT95NC9lxN5PtD51lZWXhDof3B1Ti2Ct2+B3iiKDcVncwNXLHxeumkbcq5rwFB3+GaNe7Yz5qHAPqIFe1lBcMlL+odY/bbhvcIOYybzofNfD4fSup3/ZNZWUYcEfqPs+dRfeEZyOSyPWktrEvvmNZWVOI3UItMWQk66/3ou2MyCdZGtZWUPuMuClcasrNwx7DEL5DTT764j20thcbdAAAkaeqg1lZVtEnMDsqJ99dg/wBKbCYjA4uzeVbltWgAqNAVzEA77id9OVZWVp8lX4Tm3Za61rGt3ZK7jQ8pAg9dOtNu1toEkkSchM+m1eVlaXiG+n4fsJuHX2t2rVxCQ3fHXcezEwdJ84mj+DeLCYu80G4bttS0a5TnYgdJKrt0r2srfaND+rEG7WKBbwcAa2NdN5Yn5mg+HtL2wdQDAB1EQTEHSK8rK32lY+OQ24Pe70MLio4Qwua2hIGuklZivayspWxUkf/Z">
            <a:hlinkClick r:id="rId4"/>
          </p:cNvPr>
          <p:cNvSpPr>
            <a:spLocks noChangeAspect="1" noChangeArrowheads="1"/>
          </p:cNvSpPr>
          <p:nvPr/>
        </p:nvSpPr>
        <p:spPr bwMode="auto">
          <a:xfrm>
            <a:off x="155575" y="-1195388"/>
            <a:ext cx="4714875" cy="249555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2050" name="Picture 2" descr="http://1.bp.blogspot.com/-dpbndpz9zZU/UQdpvEI70dI/AAAAAAAABGo/YpBOlhQhp-8/s1600/imaginaci%25C3%25B3n%2B2.jpg"/>
          <p:cNvPicPr>
            <a:picLocks noChangeAspect="1" noChangeArrowheads="1"/>
          </p:cNvPicPr>
          <p:nvPr/>
        </p:nvPicPr>
        <p:blipFill>
          <a:blip r:embed="rId5" cstate="print"/>
          <a:srcRect/>
          <a:stretch>
            <a:fillRect/>
          </a:stretch>
        </p:blipFill>
        <p:spPr bwMode="auto">
          <a:xfrm>
            <a:off x="179512" y="764704"/>
            <a:ext cx="3744416" cy="3816424"/>
          </a:xfrm>
          <a:prstGeom prst="rect">
            <a:avLst/>
          </a:prstGeom>
          <a:noFill/>
        </p:spPr>
      </p:pic>
      <p:sp>
        <p:nvSpPr>
          <p:cNvPr id="2051" name="Rectangle 3"/>
          <p:cNvSpPr>
            <a:spLocks noChangeArrowheads="1"/>
          </p:cNvSpPr>
          <p:nvPr/>
        </p:nvSpPr>
        <p:spPr bwMode="auto">
          <a:xfrm>
            <a:off x="0" y="90100"/>
            <a:ext cx="1107996"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a-ES" sz="1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14 Rectángulo"/>
          <p:cNvSpPr/>
          <p:nvPr/>
        </p:nvSpPr>
        <p:spPr>
          <a:xfrm>
            <a:off x="3923928" y="476672"/>
            <a:ext cx="5040560" cy="5909310"/>
          </a:xfrm>
          <a:prstGeom prst="rect">
            <a:avLst/>
          </a:prstGeom>
        </p:spPr>
        <p:txBody>
          <a:bodyPr wrap="square">
            <a:spAutoFit/>
          </a:bodyPr>
          <a:lstStyle/>
          <a:p>
            <a:endParaRPr lang="es-ES" dirty="0" smtClean="0"/>
          </a:p>
          <a:p>
            <a:pPr algn="just">
              <a:buFont typeface="Arial" pitchFamily="34" charset="0"/>
              <a:buChar char="•"/>
            </a:pPr>
            <a:r>
              <a:rPr lang="es-ES" dirty="0" smtClean="0"/>
              <a:t>Existir es entrar a formar parte, con la propia identidad, de una comunidad de vida donde la más alta expresión de ésta se encuentra en la conciencia y en la libertad, lugar donde se </a:t>
            </a:r>
            <a:r>
              <a:rPr lang="es-ES" dirty="0" err="1" smtClean="0"/>
              <a:t>accepta</a:t>
            </a:r>
            <a:r>
              <a:rPr lang="es-ES" dirty="0" smtClean="0"/>
              <a:t> esta identidad para la colaboración y para la personificación.  Es en la persona donde esta estructura ontológica llega a su plenitud. Por esto el personalismo es una metafísica y con su ontologismo  y con su ética, contribuye a la formación de una conciencia de colaboración y de diálogo. Con palabras del propio Nédoncelle, </a:t>
            </a:r>
            <a:r>
              <a:rPr lang="es-ES" dirty="0" smtClean="0">
                <a:solidFill>
                  <a:srgbClr val="FFC000"/>
                </a:solidFill>
              </a:rPr>
              <a:t>"</a:t>
            </a:r>
            <a:r>
              <a:rPr lang="es-ES" i="1" dirty="0" smtClean="0">
                <a:solidFill>
                  <a:srgbClr val="FFC000"/>
                </a:solidFill>
              </a:rPr>
              <a:t>quien desee conocer el estatuto metafísico de la persona, el camino más fácil es el de la reciprocidad humana, que es el que nosotros hemos escogido. Y más </a:t>
            </a:r>
            <a:r>
              <a:rPr lang="es-ES" i="1" dirty="0" err="1" smtClean="0">
                <a:solidFill>
                  <a:srgbClr val="FFC000"/>
                </a:solidFill>
              </a:rPr>
              <a:t>auún</a:t>
            </a:r>
            <a:r>
              <a:rPr lang="es-ES" i="1" dirty="0" smtClean="0">
                <a:solidFill>
                  <a:srgbClr val="FFC000"/>
                </a:solidFill>
              </a:rPr>
              <a:t> cuando uno descubre que su esencia no está separada, sino que esta se encuentra en Dios y, por este hecho, se desvela el carácter unificador y </a:t>
            </a:r>
            <a:r>
              <a:rPr lang="es-ES" i="1" dirty="0" err="1" smtClean="0">
                <a:solidFill>
                  <a:srgbClr val="FFC000"/>
                </a:solidFill>
              </a:rPr>
              <a:t>transhistórico</a:t>
            </a:r>
            <a:r>
              <a:rPr lang="es-ES" i="1" dirty="0" smtClean="0">
                <a:solidFill>
                  <a:srgbClr val="FFC000"/>
                </a:solidFill>
              </a:rPr>
              <a:t> de la persona</a:t>
            </a:r>
            <a:r>
              <a:rPr lang="es-ES" dirty="0" smtClean="0">
                <a:solidFill>
                  <a:srgbClr val="FFC000"/>
                </a:solidFill>
              </a:rPr>
              <a:t>". </a:t>
            </a:r>
            <a:endParaRPr lang="es-ES" dirty="0">
              <a:solidFill>
                <a:srgbClr val="FFC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2.bp.blogspot.com/_Z9t0s_6wSFM/TO-ppYTb50I/AAAAAAAAAQk/Ri-yFDul9Fg/s1600/subjetividad.jpg"/>
          <p:cNvPicPr>
            <a:picLocks noChangeAspect="1" noChangeArrowheads="1"/>
          </p:cNvPicPr>
          <p:nvPr/>
        </p:nvPicPr>
        <p:blipFill>
          <a:blip r:embed="rId3" cstate="print"/>
          <a:srcRect/>
          <a:stretch>
            <a:fillRect/>
          </a:stretch>
        </p:blipFill>
        <p:spPr bwMode="auto">
          <a:xfrm>
            <a:off x="1907704" y="116633"/>
            <a:ext cx="5040560" cy="3456384"/>
          </a:xfrm>
          <a:prstGeom prst="rect">
            <a:avLst/>
          </a:prstGeom>
          <a:noFill/>
        </p:spPr>
      </p:pic>
      <p:sp>
        <p:nvSpPr>
          <p:cNvPr id="3" name="2 Rectángulo"/>
          <p:cNvSpPr/>
          <p:nvPr/>
        </p:nvSpPr>
        <p:spPr>
          <a:xfrm>
            <a:off x="179512" y="3573016"/>
            <a:ext cx="8784976" cy="2862322"/>
          </a:xfrm>
          <a:prstGeom prst="rect">
            <a:avLst/>
          </a:prstGeom>
        </p:spPr>
        <p:txBody>
          <a:bodyPr wrap="square">
            <a:spAutoFit/>
          </a:bodyPr>
          <a:lstStyle/>
          <a:p>
            <a:pPr algn="just"/>
            <a:r>
              <a:rPr lang="es-ES" sz="2000" dirty="0" smtClean="0"/>
              <a:t>Para Nédoncelle la filosofía es un dialogo interpersonal en el interior de la persona, en su entraña más íntima, en donde se encuentra la orientación hacia los otros, hacia el mismo Dios e incluso hacia las cosas físicas; si bien, en su referencia hacia estas, sólo podemos hablar de relación por analogía, ya que la verdadera relación es la que se establece entre seres espirituales libres, ya sean persones divinas, o sean persones humanes. Hasta tal punto esto es así, que tota reflexión filosófica implica siempre, de una manera constitutiva,  la </a:t>
            </a:r>
            <a:r>
              <a:rPr lang="es-ES" sz="2000" dirty="0" err="1" smtClean="0"/>
              <a:t>interpersonalidad</a:t>
            </a:r>
            <a:r>
              <a:rPr lang="es-ES" sz="2000" dirty="0" smtClean="0"/>
              <a:t>, pues llegamos a ser persona en plenitud solamente en la relación con los demás. </a:t>
            </a:r>
            <a:endParaRPr lang="es-E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ebner-gesellschaft.org/images/4.jpg"/>
          <p:cNvPicPr>
            <a:picLocks noChangeAspect="1" noChangeArrowheads="1"/>
          </p:cNvPicPr>
          <p:nvPr/>
        </p:nvPicPr>
        <p:blipFill>
          <a:blip r:embed="rId3" cstate="print"/>
          <a:srcRect/>
          <a:stretch>
            <a:fillRect/>
          </a:stretch>
        </p:blipFill>
        <p:spPr bwMode="auto">
          <a:xfrm>
            <a:off x="395536" y="332656"/>
            <a:ext cx="3742184" cy="1990725"/>
          </a:xfrm>
          <a:prstGeom prst="rect">
            <a:avLst/>
          </a:prstGeom>
          <a:noFill/>
        </p:spPr>
      </p:pic>
      <p:pic>
        <p:nvPicPr>
          <p:cNvPr id="35844" name="Picture 4" descr="http://germanhistorydocs.ghi-dc.org/images/F11511.JPG"/>
          <p:cNvPicPr>
            <a:picLocks noChangeAspect="1" noChangeArrowheads="1"/>
          </p:cNvPicPr>
          <p:nvPr/>
        </p:nvPicPr>
        <p:blipFill>
          <a:blip r:embed="rId4" cstate="print"/>
          <a:srcRect/>
          <a:stretch>
            <a:fillRect/>
          </a:stretch>
        </p:blipFill>
        <p:spPr bwMode="auto">
          <a:xfrm>
            <a:off x="4788024" y="260648"/>
            <a:ext cx="1586458" cy="2160240"/>
          </a:xfrm>
          <a:prstGeom prst="rect">
            <a:avLst/>
          </a:prstGeom>
          <a:noFill/>
        </p:spPr>
      </p:pic>
      <p:sp>
        <p:nvSpPr>
          <p:cNvPr id="5" name="4 Rectángulo"/>
          <p:cNvSpPr/>
          <p:nvPr/>
        </p:nvSpPr>
        <p:spPr>
          <a:xfrm>
            <a:off x="179512" y="2708919"/>
            <a:ext cx="8784976" cy="4093428"/>
          </a:xfrm>
          <a:prstGeom prst="rect">
            <a:avLst/>
          </a:prstGeom>
        </p:spPr>
        <p:txBody>
          <a:bodyPr wrap="square">
            <a:spAutoFit/>
          </a:bodyPr>
          <a:lstStyle/>
          <a:p>
            <a:pPr algn="just"/>
            <a:r>
              <a:rPr lang="es-ES" sz="2000" dirty="0" smtClean="0"/>
              <a:t>Algunos de los </a:t>
            </a:r>
            <a:r>
              <a:rPr lang="es-ES" sz="2000" dirty="0" err="1" smtClean="0"/>
              <a:t>més</a:t>
            </a:r>
            <a:r>
              <a:rPr lang="es-ES" sz="2000" dirty="0" smtClean="0"/>
              <a:t> </a:t>
            </a:r>
            <a:r>
              <a:rPr lang="es-ES" sz="2000" dirty="0" err="1" smtClean="0"/>
              <a:t>importants</a:t>
            </a:r>
            <a:r>
              <a:rPr lang="es-ES" sz="2000" dirty="0" smtClean="0"/>
              <a:t> filósofos dialógicos como </a:t>
            </a:r>
            <a:r>
              <a:rPr lang="es-ES" sz="2000" dirty="0" err="1" smtClean="0"/>
              <a:t>Ebner</a:t>
            </a:r>
            <a:r>
              <a:rPr lang="es-ES" sz="2000" dirty="0" smtClean="0"/>
              <a:t> o </a:t>
            </a:r>
            <a:r>
              <a:rPr lang="es-ES" sz="2000" dirty="0" err="1" smtClean="0"/>
              <a:t>Rosenzwweig</a:t>
            </a:r>
            <a:r>
              <a:rPr lang="es-ES" sz="2000" dirty="0" smtClean="0"/>
              <a:t>, han primado la importancia esencial de la palabra en la constitución de la persona como tal, porque la palabra es el vehículo privilegiado de la relación humana, si bien no el único. Y para Martín </a:t>
            </a:r>
            <a:r>
              <a:rPr lang="es-ES" sz="2000" dirty="0" err="1" smtClean="0"/>
              <a:t>Buber</a:t>
            </a:r>
            <a:r>
              <a:rPr lang="es-ES" sz="2000" dirty="0" smtClean="0"/>
              <a:t> la palabra fundamental no es el yo solitario, </a:t>
            </a:r>
            <a:r>
              <a:rPr lang="es-ES" sz="2000" dirty="0" err="1" smtClean="0"/>
              <a:t>sinó</a:t>
            </a:r>
            <a:r>
              <a:rPr lang="es-ES" sz="2000" dirty="0" smtClean="0"/>
              <a:t> que es “</a:t>
            </a:r>
            <a:r>
              <a:rPr lang="es-ES" sz="2000" i="1" dirty="0" smtClean="0"/>
              <a:t>la pareja Yo-Tu</a:t>
            </a:r>
            <a:r>
              <a:rPr lang="es-ES" sz="2000" dirty="0" smtClean="0"/>
              <a:t>". Este diálogo interior tiene tres dimensiones: diálogo con uno mismo; diálogo con las otras persones y, finalmente, diálogo con Dios. Por esto Nédoncelle puede afirmar que </a:t>
            </a:r>
            <a:r>
              <a:rPr lang="es-ES" sz="2000" dirty="0" smtClean="0">
                <a:solidFill>
                  <a:srgbClr val="FFC000"/>
                </a:solidFill>
              </a:rPr>
              <a:t>"</a:t>
            </a:r>
            <a:r>
              <a:rPr lang="es-ES" sz="2000" i="1" dirty="0" smtClean="0">
                <a:solidFill>
                  <a:srgbClr val="FFC000"/>
                </a:solidFill>
              </a:rPr>
              <a:t>la comunión transforma el tiempo, </a:t>
            </a:r>
            <a:r>
              <a:rPr lang="es-ES" sz="2000" i="1" dirty="0" err="1" smtClean="0">
                <a:solidFill>
                  <a:srgbClr val="FFC000"/>
                </a:solidFill>
              </a:rPr>
              <a:t>perque</a:t>
            </a:r>
            <a:r>
              <a:rPr lang="es-ES" sz="2000" i="1" dirty="0" smtClean="0">
                <a:solidFill>
                  <a:srgbClr val="FFC000"/>
                </a:solidFill>
              </a:rPr>
              <a:t> recoge e ilumina la conciencia, </a:t>
            </a:r>
            <a:r>
              <a:rPr lang="es-ES" sz="2000" i="1" dirty="0" err="1" smtClean="0">
                <a:solidFill>
                  <a:srgbClr val="FFC000"/>
                </a:solidFill>
              </a:rPr>
              <a:t>iy</a:t>
            </a:r>
            <a:r>
              <a:rPr lang="es-ES" sz="2000" i="1" dirty="0" smtClean="0">
                <a:solidFill>
                  <a:srgbClr val="FFC000"/>
                </a:solidFill>
              </a:rPr>
              <a:t> la hace cambiar de ritmo. El pasado solitario y quizás tenebroso del yo antes del </a:t>
            </a:r>
            <a:r>
              <a:rPr lang="es-ES" sz="2000" i="1" dirty="0" err="1" smtClean="0">
                <a:solidFill>
                  <a:srgbClr val="FFC000"/>
                </a:solidFill>
              </a:rPr>
              <a:t>encuento</a:t>
            </a:r>
            <a:r>
              <a:rPr lang="es-ES" sz="2000" i="1" dirty="0" smtClean="0">
                <a:solidFill>
                  <a:srgbClr val="FFC000"/>
                </a:solidFill>
              </a:rPr>
              <a:t> con el tu llega a ser inteligible por un efecto retroactivo. Lo que en él era miseria se ilumina y se explica, lo que era titubeo se fortalece</a:t>
            </a:r>
            <a:r>
              <a:rPr lang="es-ES" sz="2000" dirty="0" smtClean="0">
                <a:solidFill>
                  <a:srgbClr val="FFC000"/>
                </a:solidFill>
              </a:rPr>
              <a:t>“ </a:t>
            </a:r>
            <a:r>
              <a:rPr lang="es-ES" sz="2000" dirty="0" smtClean="0"/>
              <a:t>(</a:t>
            </a:r>
            <a:r>
              <a:rPr lang="es-ES" sz="2000" i="1" dirty="0" smtClean="0"/>
              <a:t>La </a:t>
            </a:r>
            <a:r>
              <a:rPr lang="es-ES" sz="2000" i="1" dirty="0" err="1" smtClean="0"/>
              <a:t>reciprocité</a:t>
            </a:r>
            <a:r>
              <a:rPr lang="es-ES" sz="2000" i="1" dirty="0" smtClean="0"/>
              <a:t> des </a:t>
            </a:r>
            <a:r>
              <a:rPr lang="es-ES" sz="2000" i="1" dirty="0" err="1" smtClean="0"/>
              <a:t>consciences</a:t>
            </a:r>
            <a:r>
              <a:rPr lang="es-ES" sz="2000" i="1" dirty="0" smtClean="0"/>
              <a:t>, </a:t>
            </a:r>
            <a:r>
              <a:rPr lang="es-ES" sz="2000" dirty="0" smtClean="0"/>
              <a:t>o. c., 23-24)</a:t>
            </a:r>
          </a:p>
        </p:txBody>
      </p:sp>
      <p:pic>
        <p:nvPicPr>
          <p:cNvPr id="16386" name="Picture 2" descr="http://2.bp.blogspot.com/-u3nztMNB9BU/T3Q4I3eY2XI/AAAAAAAAEXw/lySzTV-3xRg/s1600/Martin_Buber_02.png"/>
          <p:cNvPicPr>
            <a:picLocks noChangeAspect="1" noChangeArrowheads="1"/>
          </p:cNvPicPr>
          <p:nvPr/>
        </p:nvPicPr>
        <p:blipFill>
          <a:blip r:embed="rId5" cstate="print"/>
          <a:srcRect/>
          <a:stretch>
            <a:fillRect/>
          </a:stretch>
        </p:blipFill>
        <p:spPr bwMode="auto">
          <a:xfrm>
            <a:off x="6948264" y="260648"/>
            <a:ext cx="1800200" cy="216024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data:image/jpeg;base64,/9j/4AAQSkZJRgABAQAAAQABAAD/2wCEAAkGBxQTEhUUExQUFhUWFxcYGBYVFBgXFhcUFBcWFxcXFxQYHCggGBolHBcUITEhJSkrLi4uFx8zODMsNygtLisBCgoKDg0OGxAQGiwlHyQsLCwsLCwsLCwsLCwsLCwsLCwsLywsLCwsLCwsLCwsLCwsLCwsLCwsLCwsLCwsLCwsLP/AABEIANUA7QMBIgACEQEDEQH/xAAcAAACAgMBAQAAAAAAAAAAAAAFBgMEAAIHAQj/xABBEAABAgQEBAMFBwMCBAcAAAABAAIDBBEhBRIxQQZRYXEigZETMqHB0QcUI0JSsfBiguEzkiRyovEVFkNTssLi/8QAGgEAAwEBAQEAAAAAAAAAAAAAAgMEAQUABv/EAC0RAAICAgIBAwMDBAMBAAAAAAABAgMRIQQxEhMyQQUiUWGBkRRxsdFCocEj/9oADAMBAAIRAxEAPwDkESFRvUrSXgVqrER1Wgq3KMDa1QJAgyNL0FVvDYAR1RKPDBhHzQyBFFRVDLowZJBwDcrqX/l1ewtzWG6BMq/QovgMQOOV4uP2UM8YbNDOMSTnwHuboBVcwXYsbqyTeGfpP7Lj720CZxHphxIHBYzVale6K48eVVmAdFWKsSpuFkujUWWeF11kRla0WR7mqkk9XA7hLNKleS1aFPMwiCOqhhGhvqiMYQh+54q3QqKyhRsxfDfYIHEdUkrK+zzLTo1WiouFVL+a9e7ZalhpXmmIxkm+xrzV2Wlyael9D1uqAadACj+E4RGiaNPmPgslJJGxi2yaHLtAcBdwoKCu4uRfU6eqISmCOLQTl2GVrL22rW10wcPcLvGUusd7V3qU+S+BsA081O7G+iqNWPccpxPh1zW5wPdpY9r359EuRYFKnbcUHr3Xccfw/wDBcRsCuXRZSoc40BPu0tW96plcn8i7YL4F18IZSAdqgfzp8lLheqjmxQ22/gRHB5QPaXCtdh1GoTLesk+cFd58RylbwBQLeNCuaaqMVS4hIFtjgtaOquxougQcspfkrstEzJgsuj3CEK9huPNGS1pbY3UECEBXqhbMJocMsyubpujkqBUOGqrSMKraFEYMtkN91z5tN7NL+KYl/wAI8HWnyXOHtsE5cRQCIJOyTnGwTeNHCbDiUImpWclvEZ4lGArjxNNQqUPNZKUzCqkmRUBV4WqFbRvyFIjbHkFrJPFb66LyGCWleSet0BpZxirMpHkqMeKHUcBfdF8YcxzBQ1ogMDUhaujzLs3GGQAIe5imjhQi62OkYzzJb4J5kMMhlrKgWCS3toB0onmRieFp6BDZLQytLIckMKgj8jfRMclBaKUACBScTqjcvG8Kj7Lo4QekmgBEmG2yAw4xICJS7zRNgwJoszDKtIOhC5VxBJiC97QaA6VPO/luuoGqDY3w2yYB/K6hvz7+aYnhi3HKOJTwO6KYJNCHLmgvnPlooOIJR0KI6G8AEH+XT39n2CMfIui5WmI5ziS5odRosGgGoAOvmnTliOSZVecsCFEj5nk0uTdexYSsY/KCFMva0UbYgcg5odQdBWnkoWg0QRPNeLwwOyXrY7rfDIFHOafJexyQWnqpJZ34tUYkgYwh7gt5WJa/NTzjhmJCpyNc9Nisb0YM+HGwKJvjA6oVJtp4USloFLkrnXZ8tHsFDiTEM0LIlFwsEw8SPsKaIExvh81TR7BseivHPiBUFLlWI7VG4X7hUJnjaFF8JBUQbR1F5DapIliCtPF2UN6cwpJV4BcKLSTpXqo4tohA7oDT2MAB2KrPcA626tz0A1B5hUQy9FqPMmjaKqDdWIx0CrCxRR6BLDjZNWDHNCh9qelkpwzVFZacithsZCF6vqfOoHxQSjlYGReGdGwmSJCNS8PKFypuLTUM3jNH9NQSmTAeInRCGlwJqp3DGyqFmdDpMYvCgXiOAHVBI/2jFxLZeCXD9V6d9Fax/Ac4D3CppYEfJJEWRiuc4B5ZSoFNM2wNNkUGkemmO+HY7Omhc1tCdDsnOTmC5oJsSL91zDh7h19QYk1FLtmw3U9a7BdDkJUsAGZzupK85bPKOhL+1HD6BsUAX8J/cfNFsBbHlpWDQM9nQcw7M+5zA86ppmZKHGblita5tjRwqKjSy0jS+eKMwGUNaRf84JpbkFsm/DBtaSm2co+0OFlnX7AthkD+wCnwQdjrBHvtMFJt3RkP/wCNfmliDEsmR6JJ+5laMPCFXgH8S6uwhmhdQqbxVzSEYkJiCHNKsyMm0gcwq7fCR1p8UTl4VDUKa6aBPWwLq57Oo1VWZfyXsDMVG5eRpQ4iYBlagcsQDR2lVfxgkxK8ggsy62upXQoj9qDWkSTUdhJpVVjFrtQevxUbWK1LwCSqMI8VzZbE2oVf9gCbCwG7gL7C62+6n/2yRuWkO86C68aQykSmvZZHabO5qVkJv5TUDbcUU80wOoBpSqBrBpkVwIaeiGxjV1VayEhoCrkarEeIoj1BSmqmiBePpSqJAmMCNYIC5r2A0OYEHlUUP7BAxFppsjHDkzWMGmgzA07i/wAismnhhwewu3h1obR7XuJvU017hEMEwUNmYVAG306Ctkxy725L7IfJx6zAI0adVL5NrZYoRWGdQiyuZjK8kDxbh2FUuoATqPmmOFED4bcpFghmMShc0UNHHlrRFJaCj3sH4JIsBtQJibLU3XOImKxJaJliXbX3gP3CbMLxcRG1BqhTSRst9Bg20QjibG3SkIRBDDxUDWmUmt6000HmrzI1QqPEkuIsrEbbbXmHA/JMi8ip5W0cmxyZdGc6K81c41NNByA6AUQuFouhRPs/fFlzMSkQRQK5oWQtdbXKSTmPSyQjDoSOSak12SZKMOJkDm9VYl5fMyo1CnmpIEnmsk2lpolu6KFM0ljmcAdrJhl5KoqqGDSYMY13CNTLfZaFS24l9xmSKFIV1VSMXNJARQMJhGIDogsbG2uhEj3jbsUqFb0jy2wBPvPi9O5QN4Oh2Rh+tOVvM/8AdaxZYHKNtf56hdSC8Vgc0DpeGSRQfBG5eV8ND7x16Dqh8SKGOoLUtbmp4cwa6o8mJF12EA1vqqb8PewjKb12V/DvaRogYwEk7D5rq/DfBTGgPj0e/wDT+UeupQSkkMjDIlYVww+ah5ogyRMpyvA9Mw/MKpLnGmFEdCiAte0lrgbEOHLmDr1C+kYsANFgBRcx+1Xh0RGfeWD8SGPH/VDG/duvavRBGfww5w1lHPn1aA7yVNtysk4tWlp8l7CHiR9CT32Jc/K0VPRQzsm9ho4a38k98PYY2GypFXvueg2CgxnDGu8RBt1/ZL9VKWBnpPxyIRCklY5Y9rhq0g+iKTEMAaW5ml0MitaN05PIprA+HFPwy4aUqOqES3EGQ2aXAG9PjRC8GxQM8D/d2PKu3ZFDhTWisJxG4POux5qdxUXhlCm5dDXJcftEMthteXU3GnkKq3heKTUYA1EJp9576lx7DXlbRDeHIUFzbxIsJwBzAAZS4AaGlxqn/CWyrGtcxmaLQXec1HDxAgVtXpReWF0Ny33k51xNhsSrAz2sSI8nxuOVttaN1NER4CD252v1DjYJ7jy4e50V13G2taAknKOgqUrw5YwXxnjQi3c2+aCcvg1Rw8h6Sj1aT1NFcmILokIsYKviUa0f1H5DU9AUKkhla0HufPQJ+4WkfCIrhc+70B1Pn/NUdUcgWTxsJ4FhbZaAyCzRoud3ON3OPUkkriX2q8MOgTrokNjjDj1eMjSaP/8AUFtLkO/uXfF45oOoVJHk+SoUY1qVk3mFDlIHZQiJcEbJ0nyyJLtAAzUChdT7YCWUKcnN0ciMWMSCSbIPNy+UqlHn3AZdkr0nJ/aCngZ5Sco1wJsf3SwbF1NKk/z4rIWIGhCgc/UqqqvxDht5LbWU7nT0C2efc/lv4FVhx6ub5D4n6hTzDbsHNnxFfqnocCYtS8kjUohhEi+YiBjN/gOarA2ruSn3gGUAa5w1rSvQIbJeKybXHLwN3CvD8OVZYVefeduU4SkW1EDlptjW1iEAdd+y2i4/QfgS8aKeZb7Nn+930U0cvZU8JYDkZBsbiQmw3OjFoZShrvW1Kb15KSQxN8QD2jBDefyh2btdD+ImgODnMzub7gpUZjvTnbVF2zM4RxLGsOMvHs14hv8AFDzijiwm1RzH0O60kmExLCtL050Tbj2FTk5DdFiBgdCNWQxc0d7wL60BsDpsrGFcN/dobosSjopbZoNAByBI1PNMnYkv1ERrbfWiPAp4vNHjKdK9eit8QwiIZI/llrgsRj6VhvYT+ptq9HCxTHHlg4XAIOo6KXOGUpZicinCXE8gaAdlQjwqd9ymDEpcQ4z4YvStOg1+nohs3DsAO/nQH4K+L0QyQJRrAMTyuEN58JsD+k/RCXtUaJpNYYKbTOjy0d0M2RrDJmKXWsDqlLAMZa9gY+mdtr/mH1TLBxMQ6EaclK01ouhbrsd4RdQV/gVDGYrWgVIoTU9hsgk1xexoub7NFz2/7pYn8WiRnZnVufCxt+wHMrPH8npTz0dA4XaZuYDaHI3xO7aeVdAO5XX4DKAAaBKP2f4B91l25/8AViUdEPJxFmjoBb1O6b2OVUIeKI7J+TJFqSvHO2UMSNQ0CIA+SHykRivyGIPFQdlcjxwWCgqVphsIuD7XUXnsHBXhzIe6jkHxiXAdZW2Spab7FQ4mzNoii12Z8AmGLq3EGo/mqjlYJzCuy3ntfNNz92A6yGXHi7aeqvx3WaRsT6OFQh0I3FP5yVuG/MC3mP8AI+nkjGFTftddK4OFILabj4m65nGbQmvQp/4NmvwwOSVf7RtHuG9r/Zn2rxUj3RSpAHIDcoZiOKT8w3LBhmA0mmZ4Gcj+kaDzqeyasLmgQBQJhloLdaAFLreBs457AeE4Y+HAaIpzP/UbO7W+iJPhCIy4BI5itQoMcxPLSjXFtaOLRUjyCHynE0Frsvjv+pjh8SLrzayElomiezLSwADYtpRLc7LCM7IKjLVrr68qInj0WrgWksLjY72G4/mqA4DNEuea1q5xr5kfJJmMiFsOw1sJuUCy2xAhjS7YAnyAqroNQqk/Lh7HMdo4EHax6oUjTjGI4gYkZ79nH4C1FE+JqTTl5lOn/kYe0d4qQ9gNT3JWR8DhwSAxrc5cB+I0PFKVpQ2BNrqv1oroj9GT2znr336KN6cOOcDbCayMxgZV2R7WijakZmuA2tWoSflToTUllCJxcXhngKtS888EVe4t3BJVRYjBG2BBFM1u6e/suwD7xH9u5tYcI+Guhibd6C/chImA4DMRXQ4LGuJeKiujRuXHYCo9V9HcK4M2Ul2QW3yi53c43c49ylxr+7LGOesINNsFFMzjWNLnEANBJPQLfMudcaYwYrvZMNIbD4j+tw2rs0fEquqtzlglutVccnSJaYa5ge0hwcKgi4I6LUN3O65Dg88+DEbEhk1ANBfLlJuA3UjsOtU+QeLoYaPaQ4gdvQAjuPFomWceUXrYqrlxkvu0celsL5olhsvDhw35ta2V+Yl8jalV8HlRGe4uFhouHHvBXHsTpiUc9zjo2poqcKVunXG5DLmoliFLPbWq2TSwYyuJMDug2Ms8Qpy/ZNLnAEV3SzjrgXkt2ITK192TYdguHfTYqd1iHDv5jUKCBZ1Njb10+KIQmWIPf5FUtjEQzzKgO5VB/cfBGeFo5FQDyVBrPw+dNurf/wA09Fpgk3lffcpc9xGQ0zqmHTZbQpmg4r4fglDCpkOaOyMYS+tWGhPI7jeilXZX2ghDxqDZrXe0dWlGDN4q9LC5GqJQ5eK/SExlKnNEIOnKleaHxpNpNTDZXnlFfUKxLwn7MYTzLam+up6D0TUCU8Xkmh1n5/Cau2tfwjSn1SrJDI7lUD1Trico7I9xNXZXa9jZcr/8fDrpdkcvRvkkPkCbFFkWPVJDMfA5q3Ax3NZB4M96qGeI+oyt94jvTYWVGbwgNeb19oKvJqSXW8QFNQLdkHZMxg/Ow0JFLiqkiRI7/wDVikjkAAPgveJ7z/QA/aJiYfSG3TNmJ2qBQAdhVJGZXcWjOfEOYigJAAsB5KnlXQqh4xwQ2S8pZNaI9wVg/wB5mWg+4wh7ydKA2HmfmgCOYI6EWZIjntBdct0NqeKhrShNqblNissTJ4R3iRxOXk3n2rS0OYHGM1tWsGzSdetq7p0wvE4EdmeDFhxG82PDh500XC+MuJmzECHKwzSIPDEJFBlYKW3NaV8uqBcPYdR+cGgAIHKhs5xprXSiojS5E8+RGB9BY5FiRpdxlIjCaG4NcwGrWvB8J/llzaXfLsGeYiFzvyw4Y8Vtzmswd6nsqkGaiNhuhQ4phw3+8AfE86VNNOy1gyTW3FzzKsqp8E1k513I9Rppfz0GYHE4a4GDLQgK1q8OiOrzLnHXqmKW48dTxwIZPQkfAgpKr1W9EcqYS7QEeRbHp/4CWKMJtsoMJihri0LXiKOA4UKH4HG/HpWq+S35ndh2X5+7jVA5ggmgR3FWUcSh8licJtaj4I5Ry9mSWxVxAUryS/lq166NiE1C+6xX5f8AKUsPwSLEh/hsrUamw9U6KUdjK1noUA/4fJF5d1SCOn/UPqrE/wAHzEJhc5un6b97/wCFQkSaZSKHS/qP/sn+Sayg8NPDCEpRpI539P8ABQuHBpFc3rb5K+40vy+Wn0WsxD8bXjf9kDemElsK4diD4djWnNMErjzTStjsd0Pw+SERoVg4RTZStj1kZJXicN1IcN0wSXFEEiuZo7kLl8xhztrJWxGAXR8gvoOd/wCFNrWQZTwde4r41Y6G6FAcHxHgiouG1tWvPouaezFS0NuBdWpTDMhaczhTsRT0RCFLsDw9zS7NQkaVadex1TYwz0T2Tx2L0rFcAS8eHautOdOSKQBcFt66UVycw905He6HlYCRaho1uUD1TlgODQpZoDRmf+p3veXIdAq/6D1MOLx+SJ/UVXlS2/gp4Xh8QtByEd7fupZzAYzvdyDu76BNUIKQt6fBPj9NpXbbFS+qXPpJHJcU+z6YJLm+zNdg/wCtEqz/AA1NQa54Tqc20cP+kld/ittolrGJbknx4VfSbJbPqNsd4TONS8nUVKJSELK6otQVqNiNCugyv2fCNAbEhxaPNate2ra1OhFx6FR4T9nkdzntiOaygbRw8YdUmtLgilNxulxjGLx+CmcrJrKXYowmufEc97nOcaVc7WlBX00XTsG4HDobDEiPaXNByMAGUHSrjW9OiKYXwhLwAbOe5zCxznHVriCRlFh7oHZNclr7pNd0Dt8ViIceP5Pys/gByf2fSm5ik8/aEVVqJ9nkt+R8Zp/5g4ejh80zsaP5dTtS1dNfI18ep/8AFHPp3gGM28KIx/RwyH5g/BAprCo8I5Xwng9Gkg9iLFdiC9BTo8ua72Jnwa37dHBeJpW1Qb1QjA8zJgVNaotjTmltjoh8mAYrCOS4Nb0WR0xjxyLolOZeGnujuIRc3klrE2kupQpuV8mzC+FSwjBsN12auHO9gn7DpRoAAAokjhZuVorqSfon3DnpU5ZZdRHxjksx5Br20IXI+NcFECLmDfC4+QP8qu1QylP7RcL9rLEgXb4vRatbQUl5LDOP6kN/WPi1bSDMzmtO5oq8ZxBzjVjq/wBp2/nNS+0/Eq00sHA9QaV+LVQ1mJOuxqwpphPyu0KZDA32WslLNm5dkVtA6l6bOFiD5q/IwDlpuFK1sqXQJnJXwnKBm27pRw3h93tDEeamp235rp33Oxqh8aWAAsiUmgXDIuRJOygh4W6NVgrmb7pFbB3PsU0QZUONXacuaNy0MAUAAHILp8PiykvOXRyOdy4JuuO3/gEYRgZYKadtSeZKMw5ED+CvqflRWWL2q7H6HGUF2RBgGxPc1/deOhg7D0UpXgK8ewVYsFv6R6BCZ6DyJ9fojcYoJiDnXoWo4sVakkEeCI5dCe06siEX5HxD90fa6hPl80n8GThExEhuFC5od3ykj5hEeLOIWy7crT+ISNG1o3U3NgdFBbB+q0jqce1LjqT+BlhMrc3AO19KC6KQoYIsbctFzXh3jVrDSIS4GprQB4reh2cPIJ+wnHJaP/pxW5v0nwu/2nXySLKpR7RTVyK7Onv8BWGwBTtUbHDa6lDEoebAr1aF4HVegkrDTicpFgRGuALTrT5KnF9m3IW7ELmDIrmUNHsrvcA+avy+NRRo/MBs66iXGa9rA2dHkZhpimulFXmJmH95rTwhpv1Srh/E2UnOzXdqtOxqC6G6h8RBsbFIlTZnLR7OWMkhEBcSNCbdk24bESRgX+mz/lb+wTdhzkD0zq1+0ZIL1tNQg9hadCCFXlnK41NR5nG+I+H/AGURwAs7T6JcGFmgvQiu+v8ALLtPEeGCIBzqP8pNxLhR5eQLCtjvQX80+qMmtE10oxewdwPif3d5hvNIb9/0u0r8l0dkEVqN0AZwkCwZtaWPloeaK4bIGC3LmcRsCagdq6Dokvsoj0WjoqM+AG1OymjRqIbFiGIabbnZMph6liiK5FvpVSn+ETSccClW+QNSPhqirRUVFwqko1oFgCrDn0NWjuOf+eq+mwksI+RTb22TArYlY1wcKj/IPIhYvBmpWhdelQPoqeKYkyE2rnAdN/RUZSKXPa52hIr22Cm5dzqryu30U8KlXW+L6XYyQJRrrud5Cq1mpOFQjIT1oicKKCKhRtDoji0abkDTz5rjO2yb3JnejTVWtRQmwsBjNifeJbxtYHAtN3VtYDU8/JK85MRc7vaQ4js5qc7SD5Wsm2cwqZkYntGOeYdaiI29OkRu466dkdZHgYgwMmDlf+VzXZdf0u2r+l1l2YScUpN+X6/JwbKoybgl4/p8HMPuMI3JdDPI3WNZLsPvPeelrpmx/wCz+LAJc0mLC1qB4gP6mj9x8EBbKNHJVQkpLMWQ2QnB4kgxIcbTcMNbC90bRPHXoS69OxTfgnHIiGky32f9TKlnmNR8Vz6FQbeinaxztrIJ0Ql2htXKth8/sdulY0N7Q6G5rwdC01HqFYDariuHTT5d2ZkRzT/SbeY0PmmWU4+jBtHsa8/qu006gCn7KOfEkvbs6NfOg/doQhBYZaDmaCMra1HkqE3w1LRKUbkJrdpp8FM0uMtDp+lRy7XEa/yi+cc5pvDKgPiXB7oYzQ4ocOThf1QeWlHtjQ2xYdWl7a7gioqOxTZNzLgADoqMvGzRM1NLBV1Wzxthw2xmw2mwDRs0WAHIDkmeSCWsO1TPJKWXZ1IdBiVKIMch8BW4ZTInmiPEGVaVQlZtkSNCBihrgXVh1bUuNKNIN9ATZF4gqELk4phRHggZTQttfNetfRtFZxpqMmn8kPMg5RTXwwvMwhsLIHiLsqY4wqgGLw7FJuX3MfTLMULU5NVUkvIe64vtrRVIkv4rgk6gaDz5q8JBzwMxLacvgur9O4rh/wDSes9HD+q81WP0q947/uEIMZo3uvHTZPuhQQsMAOp8yVbyhgsum8HKXljejSE97SXH3dxvbcdVTxLFT7sMi++w6rzEpg06G1uqHSMoMtNb0HYcz6hebjCPnN4QOLLJenXtsqmBmcCauO5N0xycvZQwMOINaaonnDG3ovneZyf6ieV0uj6n6fw/6WvD3J9nomjDbrbl9Fb4fxd0Mn2gzQ3GtR7zDzp+YIGT7R9dtvqisuygUsZuL0XSgpLY8QXse3M0hzTuL+qXsZ4OhxKugH2UTWgH4bj1bseo+Kqy0RzDmY4tPMaHu3Qo5JY802ijIf1fkPn+Xz9VdVyMPWmQ3cZNYayhVlMdmpLwTDKsFhm92n9MQadirplMPn7isGKeVGknt7r/ACunF8Jr20IDmnsQQlTF+AoMSroDjBf/AE+4f7dvJWRti3np/lf6IZUySx7l+H/4wDi3B0aDeE32zdy0UcO7N/KqWXvfUilNiNKeRTnCiT8lZ7nxYY5jO2n/ADDxN/ZEmYnIzoyxmhkSlASQD/bEGvYqmN0kt7X5RJLjwk8R+1/h/wCzncNm5K3y00KasS4IjNqYLg9uwJyv+h+CVMVmWyrgyPma8iuXKSaczTY/Ipytg+mIlROLxJC7hkxWCB0/ZRQopaStMNb+Gw8wo5s0K+Rl72do3jvzHsFfw6GAywud91QgCvmrrI1DRMisIooXyEcOdR6bJJJrYozNI7Jsw2LUBLl2XwDcEq0xUYRVuG5EjWWmqtMw6EOpcKRrlu64Rp4eUBKOVhleVn2h+UmzqAGtq8iNjy5qvi4Js3VLPFLzAc6KAS1zQ0gGwvrTnpQjQqfDZ50QCIDVwFHN5H5c106ao2yjJ/wca6+dEZRX9s/3CwgWFdl6IYGpCpums35iCOn7jbvooIjaXJPetl2EvycRyXwi5Hm2jQqnHm/OvJVxFcTRunMq9JSO5ueai5HPrq1HbLuN9Puv3L7Y/wDf7ELJMxCC4WGg+qKysmGuBIsFMxoaLqnOYkKUbc9PquJbfO15mz6CjjV0rEF+/wAsITkzDaK1AS/Fi+1dXRv7/wCFEYBc6rvTb/KvwGAbJLkUKJPLQaK4xqihFbmItRrJgVmZQe1We1W5BwWoE0+H/pvLemrP9p+SJyvFQFozC3+tlXN826j4pfiRQqsWIjjbKPQEqoy7OhSs8yMPwnsdzobjuNQhuK8LwY1SRld+plj5jQpAmGGudrixwuHg5S3+4bK3hvH8zmENsF000UGZoIeTzsCKd6K/jysnuK6OfyVXXhTfZ5jeIvwp7We3c/MCWM1sP1A2AqaV7pOj/wDEOdFecz3ElxPM/sEzYhwfN4hHfHj5YGY2aTnc1gs1oDbfEXJRGS+zuGxtHRopPNoa0ehB/ddKu2EPc9nItottf2Jpfqc1w0Vl29FTxA6L1Yvm372dUmws1J6IlgUm2NFcH1oG1oDS9QNVixOaRXUU8ai+yjZG6aj1TZg0U0CxYp7FhlUexil3KyxyxYhQZJnVlpssWI0YxV4zhh0IE7Pb+9EGYctHNq11NR8xuFixZ5OMk0wXCMotNBBkQxACaA82ihr0vZWRLDck91ixMu5NtmpSYqni017jFZJ4hEMVpX4KNs886EN7C/qVixJ+B5uIddST3NVIIIWLF402y6LcbrFi8aamIVntSsWL2Tx5nuvXRDRYsXjCGJGKgEQk0WLEyCywZdDPh3DEKK0GLme3XJXK0n+ql3dq06JrlJJkNuVjGsaNmtAHoFixdVvCwujlYTfl8mkSHQqJ7VixYa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028" name="AutoShape 4" descr="data:image/jpeg;base64,/9j/4AAQSkZJRgABAQAAAQABAAD/2wCEAAkGBxQTEhUUExQUFhUWFxcYGBYVFBgXFhcUFBcWFxcXFxQYHCggGBolHBcUITEhJSkrLi4uFx8zODMsNygtLisBCgoKDg0OGxAQGiwlHyQsLCwsLCwsLCwsLCwsLCwsLCwsLywsLCwsLCwsLCwsLCwsLCwsLCwsLCwsLCwsLCwsLP/AABEIANUA7QMBIgACEQEDEQH/xAAcAAACAgMBAQAAAAAAAAAAAAAFBgMEAAIHAQj/xABBEAABAgQEBAMFBwMCBAcAAAABAAIDBBEhBRIxQQZRYXEigZETMqHB0QcUI0JSsfBiguEzkiRyovEVFkNTssLi/8QAGgEAAwEBAQEAAAAAAAAAAAAAAgMEAQUABv/EAC0RAAICAgIBAwMDBAMBAAAAAAABAgMRIQQxEhMyQQUiUWGBkRRxsdFCocEj/9oADAMBAAIRAxEAPwDkESFRvUrSXgVqrER1Wgq3KMDa1QJAgyNL0FVvDYAR1RKPDBhHzQyBFFRVDLowZJBwDcrqX/l1ewtzWG6BMq/QovgMQOOV4uP2UM8YbNDOMSTnwHuboBVcwXYsbqyTeGfpP7Lj720CZxHphxIHBYzVale6K48eVVmAdFWKsSpuFkujUWWeF11kRla0WR7mqkk9XA7hLNKleS1aFPMwiCOqhhGhvqiMYQh+54q3QqKyhRsxfDfYIHEdUkrK+zzLTo1WiouFVL+a9e7ZalhpXmmIxkm+xrzV2Wlyael9D1uqAadACj+E4RGiaNPmPgslJJGxi2yaHLtAcBdwoKCu4uRfU6eqISmCOLQTl2GVrL22rW10wcPcLvGUusd7V3qU+S+BsA081O7G+iqNWPccpxPh1zW5wPdpY9r359EuRYFKnbcUHr3Xccfw/wDBcRsCuXRZSoc40BPu0tW96plcn8i7YL4F18IZSAdqgfzp8lLheqjmxQ22/gRHB5QPaXCtdh1GoTLesk+cFd58RylbwBQLeNCuaaqMVS4hIFtjgtaOquxougQcspfkrstEzJgsuj3CEK9huPNGS1pbY3UECEBXqhbMJocMsyubpujkqBUOGqrSMKraFEYMtkN91z5tN7NL+KYl/wAI8HWnyXOHtsE5cRQCIJOyTnGwTeNHCbDiUImpWclvEZ4lGArjxNNQqUPNZKUzCqkmRUBV4WqFbRvyFIjbHkFrJPFb66LyGCWleSet0BpZxirMpHkqMeKHUcBfdF8YcxzBQ1ogMDUhaujzLs3GGQAIe5imjhQi62OkYzzJb4J5kMMhlrKgWCS3toB0onmRieFp6BDZLQytLIckMKgj8jfRMclBaKUACBScTqjcvG8Kj7Lo4QekmgBEmG2yAw4xICJS7zRNgwJoszDKtIOhC5VxBJiC97QaA6VPO/luuoGqDY3w2yYB/K6hvz7+aYnhi3HKOJTwO6KYJNCHLmgvnPlooOIJR0KI6G8AEH+XT39n2CMfIui5WmI5ziS5odRosGgGoAOvmnTliOSZVecsCFEj5nk0uTdexYSsY/KCFMva0UbYgcg5odQdBWnkoWg0QRPNeLwwOyXrY7rfDIFHOafJexyQWnqpJZ34tUYkgYwh7gt5WJa/NTzjhmJCpyNc9Nisb0YM+HGwKJvjA6oVJtp4USloFLkrnXZ8tHsFDiTEM0LIlFwsEw8SPsKaIExvh81TR7BseivHPiBUFLlWI7VG4X7hUJnjaFF8JBUQbR1F5DapIliCtPF2UN6cwpJV4BcKLSTpXqo4tohA7oDT2MAB2KrPcA626tz0A1B5hUQy9FqPMmjaKqDdWIx0CrCxRR6BLDjZNWDHNCh9qelkpwzVFZacithsZCF6vqfOoHxQSjlYGReGdGwmSJCNS8PKFypuLTUM3jNH9NQSmTAeInRCGlwJqp3DGyqFmdDpMYvCgXiOAHVBI/2jFxLZeCXD9V6d9Fax/Ac4D3CppYEfJJEWRiuc4B5ZSoFNM2wNNkUGkemmO+HY7Omhc1tCdDsnOTmC5oJsSL91zDh7h19QYk1FLtmw3U9a7BdDkJUsAGZzupK85bPKOhL+1HD6BsUAX8J/cfNFsBbHlpWDQM9nQcw7M+5zA86ppmZKHGblita5tjRwqKjSy0jS+eKMwGUNaRf84JpbkFsm/DBtaSm2co+0OFlnX7AthkD+wCnwQdjrBHvtMFJt3RkP/wCNfmliDEsmR6JJ+5laMPCFXgH8S6uwhmhdQqbxVzSEYkJiCHNKsyMm0gcwq7fCR1p8UTl4VDUKa6aBPWwLq57Oo1VWZfyXsDMVG5eRpQ4iYBlagcsQDR2lVfxgkxK8ggsy62upXQoj9qDWkSTUdhJpVVjFrtQevxUbWK1LwCSqMI8VzZbE2oVf9gCbCwG7gL7C62+6n/2yRuWkO86C68aQykSmvZZHabO5qVkJv5TUDbcUU80wOoBpSqBrBpkVwIaeiGxjV1VayEhoCrkarEeIoj1BSmqmiBePpSqJAmMCNYIC5r2A0OYEHlUUP7BAxFppsjHDkzWMGmgzA07i/wAismnhhwewu3h1obR7XuJvU017hEMEwUNmYVAG306Ctkxy725L7IfJx6zAI0adVL5NrZYoRWGdQiyuZjK8kDxbh2FUuoATqPmmOFED4bcpFghmMShc0UNHHlrRFJaCj3sH4JIsBtQJibLU3XOImKxJaJliXbX3gP3CbMLxcRG1BqhTSRst9Bg20QjibG3SkIRBDDxUDWmUmt6000HmrzI1QqPEkuIsrEbbbXmHA/JMi8ip5W0cmxyZdGc6K81c41NNByA6AUQuFouhRPs/fFlzMSkQRQK5oWQtdbXKSTmPSyQjDoSOSak12SZKMOJkDm9VYl5fMyo1CnmpIEnmsk2lpolu6KFM0ljmcAdrJhl5KoqqGDSYMY13CNTLfZaFS24l9xmSKFIV1VSMXNJARQMJhGIDogsbG2uhEj3jbsUqFb0jy2wBPvPi9O5QN4Oh2Rh+tOVvM/8AdaxZYHKNtf56hdSC8Vgc0DpeGSRQfBG5eV8ND7x16Dqh8SKGOoLUtbmp4cwa6o8mJF12EA1vqqb8PewjKb12V/DvaRogYwEk7D5rq/DfBTGgPj0e/wDT+UeupQSkkMjDIlYVww+ah5ogyRMpyvA9Mw/MKpLnGmFEdCiAte0lrgbEOHLmDr1C+kYsANFgBRcx+1Xh0RGfeWD8SGPH/VDG/duvavRBGfww5w1lHPn1aA7yVNtysk4tWlp8l7CHiR9CT32Jc/K0VPRQzsm9ho4a38k98PYY2GypFXvueg2CgxnDGu8RBt1/ZL9VKWBnpPxyIRCklY5Y9rhq0g+iKTEMAaW5ml0MitaN05PIprA+HFPwy4aUqOqES3EGQ2aXAG9PjRC8GxQM8D/d2PKu3ZFDhTWisJxG4POux5qdxUXhlCm5dDXJcftEMthteXU3GnkKq3heKTUYA1EJp9576lx7DXlbRDeHIUFzbxIsJwBzAAZS4AaGlxqn/CWyrGtcxmaLQXec1HDxAgVtXpReWF0Ny33k51xNhsSrAz2sSI8nxuOVttaN1NER4CD252v1DjYJ7jy4e50V13G2taAknKOgqUrw5YwXxnjQi3c2+aCcvg1Rw8h6Sj1aT1NFcmILokIsYKviUa0f1H5DU9AUKkhla0HufPQJ+4WkfCIrhc+70B1Pn/NUdUcgWTxsJ4FhbZaAyCzRoud3ON3OPUkkriX2q8MOgTrokNjjDj1eMjSaP/8AUFtLkO/uXfF45oOoVJHk+SoUY1qVk3mFDlIHZQiJcEbJ0nyyJLtAAzUChdT7YCWUKcnN0ciMWMSCSbIPNy+UqlHn3AZdkr0nJ/aCngZ5Sco1wJsf3SwbF1NKk/z4rIWIGhCgc/UqqqvxDht5LbWU7nT0C2efc/lv4FVhx6ub5D4n6hTzDbsHNnxFfqnocCYtS8kjUohhEi+YiBjN/gOarA2ruSn3gGUAa5w1rSvQIbJeKybXHLwN3CvD8OVZYVefeduU4SkW1EDlptjW1iEAdd+y2i4/QfgS8aKeZb7Nn+930U0cvZU8JYDkZBsbiQmw3OjFoZShrvW1Kb15KSQxN8QD2jBDefyh2btdD+ImgODnMzub7gpUZjvTnbVF2zM4RxLGsOMvHs14hv8AFDzijiwm1RzH0O60kmExLCtL050Tbj2FTk5DdFiBgdCNWQxc0d7wL60BsDpsrGFcN/dobosSjopbZoNAByBI1PNMnYkv1ERrbfWiPAp4vNHjKdK9eit8QwiIZI/llrgsRj6VhvYT+ptq9HCxTHHlg4XAIOo6KXOGUpZicinCXE8gaAdlQjwqd9ymDEpcQ4z4YvStOg1+nohs3DsAO/nQH4K+L0QyQJRrAMTyuEN58JsD+k/RCXtUaJpNYYKbTOjy0d0M2RrDJmKXWsDqlLAMZa9gY+mdtr/mH1TLBxMQ6EaclK01ouhbrsd4RdQV/gVDGYrWgVIoTU9hsgk1xexoub7NFz2/7pYn8WiRnZnVufCxt+wHMrPH8npTz0dA4XaZuYDaHI3xO7aeVdAO5XX4DKAAaBKP2f4B91l25/8AViUdEPJxFmjoBb1O6b2OVUIeKI7J+TJFqSvHO2UMSNQ0CIA+SHykRivyGIPFQdlcjxwWCgqVphsIuD7XUXnsHBXhzIe6jkHxiXAdZW2Spab7FQ4mzNoii12Z8AmGLq3EGo/mqjlYJzCuy3ntfNNz92A6yGXHi7aeqvx3WaRsT6OFQh0I3FP5yVuG/MC3mP8AI+nkjGFTftddK4OFILabj4m65nGbQmvQp/4NmvwwOSVf7RtHuG9r/Zn2rxUj3RSpAHIDcoZiOKT8w3LBhmA0mmZ4Gcj+kaDzqeyasLmgQBQJhloLdaAFLreBs457AeE4Y+HAaIpzP/UbO7W+iJPhCIy4BI5itQoMcxPLSjXFtaOLRUjyCHynE0Frsvjv+pjh8SLrzayElomiezLSwADYtpRLc7LCM7IKjLVrr68qInj0WrgWksLjY72G4/mqA4DNEuea1q5xr5kfJJmMiFsOw1sJuUCy2xAhjS7YAnyAqroNQqk/Lh7HMdo4EHax6oUjTjGI4gYkZ79nH4C1FE+JqTTl5lOn/kYe0d4qQ9gNT3JWR8DhwSAxrc5cB+I0PFKVpQ2BNrqv1oroj9GT2znr336KN6cOOcDbCayMxgZV2R7WijakZmuA2tWoSflToTUllCJxcXhngKtS888EVe4t3BJVRYjBG2BBFM1u6e/suwD7xH9u5tYcI+Guhibd6C/chImA4DMRXQ4LGuJeKiujRuXHYCo9V9HcK4M2Ul2QW3yi53c43c49ylxr+7LGOesINNsFFMzjWNLnEANBJPQLfMudcaYwYrvZMNIbD4j+tw2rs0fEquqtzlglutVccnSJaYa5ge0hwcKgi4I6LUN3O65Dg88+DEbEhk1ANBfLlJuA3UjsOtU+QeLoYaPaQ4gdvQAjuPFomWceUXrYqrlxkvu0celsL5olhsvDhw35ta2V+Yl8jalV8HlRGe4uFhouHHvBXHsTpiUc9zjo2poqcKVunXG5DLmoliFLPbWq2TSwYyuJMDug2Ms8Qpy/ZNLnAEV3SzjrgXkt2ITK192TYdguHfTYqd1iHDv5jUKCBZ1Njb10+KIQmWIPf5FUtjEQzzKgO5VB/cfBGeFo5FQDyVBrPw+dNurf/wA09Fpgk3lffcpc9xGQ0zqmHTZbQpmg4r4fglDCpkOaOyMYS+tWGhPI7jeilXZX2ghDxqDZrXe0dWlGDN4q9LC5GqJQ5eK/SExlKnNEIOnKleaHxpNpNTDZXnlFfUKxLwn7MYTzLam+up6D0TUCU8Xkmh1n5/Cau2tfwjSn1SrJDI7lUD1Trico7I9xNXZXa9jZcr/8fDrpdkcvRvkkPkCbFFkWPVJDMfA5q3Ax3NZB4M96qGeI+oyt94jvTYWVGbwgNeb19oKvJqSXW8QFNQLdkHZMxg/Ow0JFLiqkiRI7/wDVikjkAAPgveJ7z/QA/aJiYfSG3TNmJ2qBQAdhVJGZXcWjOfEOYigJAAsB5KnlXQqh4xwQ2S8pZNaI9wVg/wB5mWg+4wh7ydKA2HmfmgCOYI6EWZIjntBdct0NqeKhrShNqblNissTJ4R3iRxOXk3n2rS0OYHGM1tWsGzSdetq7p0wvE4EdmeDFhxG82PDh500XC+MuJmzECHKwzSIPDEJFBlYKW3NaV8uqBcPYdR+cGgAIHKhs5xprXSiojS5E8+RGB9BY5FiRpdxlIjCaG4NcwGrWvB8J/llzaXfLsGeYiFzvyw4Y8Vtzmswd6nsqkGaiNhuhQ4phw3+8AfE86VNNOy1gyTW3FzzKsqp8E1k513I9Rppfz0GYHE4a4GDLQgK1q8OiOrzLnHXqmKW48dTxwIZPQkfAgpKr1W9EcqYS7QEeRbHp/4CWKMJtsoMJihri0LXiKOA4UKH4HG/HpWq+S35ndh2X5+7jVA5ggmgR3FWUcSh8licJtaj4I5Ry9mSWxVxAUryS/lq166NiE1C+6xX5f8AKUsPwSLEh/hsrUamw9U6KUdjK1noUA/4fJF5d1SCOn/UPqrE/wAHzEJhc5un6b97/wCFQkSaZSKHS/qP/sn+Sayg8NPDCEpRpI539P8ABQuHBpFc3rb5K+40vy+Wn0WsxD8bXjf9kDemElsK4diD4djWnNMErjzTStjsd0Pw+SERoVg4RTZStj1kZJXicN1IcN0wSXFEEiuZo7kLl8xhztrJWxGAXR8gvoOd/wCFNrWQZTwde4r41Y6G6FAcHxHgiouG1tWvPouaezFS0NuBdWpTDMhaczhTsRT0RCFLsDw9zS7NQkaVadex1TYwz0T2Tx2L0rFcAS8eHautOdOSKQBcFt66UVycw905He6HlYCRaho1uUD1TlgODQpZoDRmf+p3veXIdAq/6D1MOLx+SJ/UVXlS2/gp4Xh8QtByEd7fupZzAYzvdyDu76BNUIKQt6fBPj9NpXbbFS+qXPpJHJcU+z6YJLm+zNdg/wCtEqz/AA1NQa54Tqc20cP+kld/ittolrGJbknx4VfSbJbPqNsd4TONS8nUVKJSELK6otQVqNiNCugyv2fCNAbEhxaPNate2ra1OhFx6FR4T9nkdzntiOaygbRw8YdUmtLgilNxulxjGLx+CmcrJrKXYowmufEc97nOcaVc7WlBX00XTsG4HDobDEiPaXNByMAGUHSrjW9OiKYXwhLwAbOe5zCxznHVriCRlFh7oHZNclr7pNd0Dt8ViIceP5Pys/gByf2fSm5ik8/aEVVqJ9nkt+R8Zp/5g4ejh80zsaP5dTtS1dNfI18ep/8AFHPp3gGM28KIx/RwyH5g/BAprCo8I5Xwng9Gkg9iLFdiC9BTo8ua72Jnwa37dHBeJpW1Qb1QjA8zJgVNaotjTmltjoh8mAYrCOS4Nb0WR0xjxyLolOZeGnujuIRc3klrE2kupQpuV8mzC+FSwjBsN12auHO9gn7DpRoAAAokjhZuVorqSfon3DnpU5ZZdRHxjksx5Br20IXI+NcFECLmDfC4+QP8qu1QylP7RcL9rLEgXb4vRatbQUl5LDOP6kN/WPi1bSDMzmtO5oq8ZxBzjVjq/wBp2/nNS+0/Eq00sHA9QaV+LVQ1mJOuxqwpphPyu0KZDA32WslLNm5dkVtA6l6bOFiD5q/IwDlpuFK1sqXQJnJXwnKBm27pRw3h93tDEeamp235rp33Oxqh8aWAAsiUmgXDIuRJOygh4W6NVgrmb7pFbB3PsU0QZUONXacuaNy0MAUAAHILp8PiykvOXRyOdy4JuuO3/gEYRgZYKadtSeZKMw5ED+CvqflRWWL2q7H6HGUF2RBgGxPc1/deOhg7D0UpXgK8ewVYsFv6R6BCZ6DyJ9fojcYoJiDnXoWo4sVakkEeCI5dCe06siEX5HxD90fa6hPl80n8GThExEhuFC5od3ykj5hEeLOIWy7crT+ISNG1o3U3NgdFBbB+q0jqce1LjqT+BlhMrc3AO19KC6KQoYIsbctFzXh3jVrDSIS4GprQB4reh2cPIJ+wnHJaP/pxW5v0nwu/2nXySLKpR7RTVyK7Onv8BWGwBTtUbHDa6lDEoebAr1aF4HVegkrDTicpFgRGuALTrT5KnF9m3IW7ELmDIrmUNHsrvcA+avy+NRRo/MBs66iXGa9rA2dHkZhpimulFXmJmH95rTwhpv1Srh/E2UnOzXdqtOxqC6G6h8RBsbFIlTZnLR7OWMkhEBcSNCbdk24bESRgX+mz/lb+wTdhzkD0zq1+0ZIL1tNQg9hadCCFXlnK41NR5nG+I+H/AGURwAs7T6JcGFmgvQiu+v8ALLtPEeGCIBzqP8pNxLhR5eQLCtjvQX80+qMmtE10oxewdwPif3d5hvNIb9/0u0r8l0dkEVqN0AZwkCwZtaWPloeaK4bIGC3LmcRsCagdq6Dokvsoj0WjoqM+AG1OymjRqIbFiGIabbnZMph6liiK5FvpVSn+ETSccClW+QNSPhqirRUVFwqko1oFgCrDn0NWjuOf+eq+mwksI+RTb22TArYlY1wcKj/IPIhYvBmpWhdelQPoqeKYkyE2rnAdN/RUZSKXPa52hIr22Cm5dzqryu30U8KlXW+L6XYyQJRrrud5Cq1mpOFQjIT1oicKKCKhRtDoji0abkDTz5rjO2yb3JnejTVWtRQmwsBjNifeJbxtYHAtN3VtYDU8/JK85MRc7vaQ4js5qc7SD5Wsm2cwqZkYntGOeYdaiI29OkRu466dkdZHgYgwMmDlf+VzXZdf0u2r+l1l2YScUpN+X6/JwbKoybgl4/p8HMPuMI3JdDPI3WNZLsPvPeelrpmx/wCz+LAJc0mLC1qB4gP6mj9x8EBbKNHJVQkpLMWQ2QnB4kgxIcbTcMNbC90bRPHXoS69OxTfgnHIiGky32f9TKlnmNR8Vz6FQbeinaxztrIJ0Ql2htXKth8/sdulY0N7Q6G5rwdC01HqFYDariuHTT5d2ZkRzT/SbeY0PmmWU4+jBtHsa8/qu006gCn7KOfEkvbs6NfOg/doQhBYZaDmaCMra1HkqE3w1LRKUbkJrdpp8FM0uMtDp+lRy7XEa/yi+cc5pvDKgPiXB7oYzQ4ocOThf1QeWlHtjQ2xYdWl7a7gioqOxTZNzLgADoqMvGzRM1NLBV1Wzxthw2xmw2mwDRs0WAHIDkmeSCWsO1TPJKWXZ1IdBiVKIMch8BW4ZTInmiPEGVaVQlZtkSNCBihrgXVh1bUuNKNIN9ATZF4gqELk4phRHggZTQttfNetfRtFZxpqMmn8kPMg5RTXwwvMwhsLIHiLsqY4wqgGLw7FJuX3MfTLMULU5NVUkvIe64vtrRVIkv4rgk6gaDz5q8JBzwMxLacvgur9O4rh/wDSes9HD+q81WP0q947/uEIMZo3uvHTZPuhQQsMAOp8yVbyhgsum8HKXljejSE97SXH3dxvbcdVTxLFT7sMi++w6rzEpg06G1uqHSMoMtNb0HYcz6hebjCPnN4QOLLJenXtsqmBmcCauO5N0xycvZQwMOINaaonnDG3ovneZyf6ieV0uj6n6fw/6WvD3J9nomjDbrbl9Fb4fxd0Mn2gzQ3GtR7zDzp+YIGT7R9dtvqisuygUsZuL0XSgpLY8QXse3M0hzTuL+qXsZ4OhxKugH2UTWgH4bj1bseo+Kqy0RzDmY4tPMaHu3Qo5JY802ijIf1fkPn+Xz9VdVyMPWmQ3cZNYayhVlMdmpLwTDKsFhm92n9MQadirplMPn7isGKeVGknt7r/ACunF8Jr20IDmnsQQlTF+AoMSroDjBf/AE+4f7dvJWRti3np/lf6IZUySx7l+H/4wDi3B0aDeE32zdy0UcO7N/KqWXvfUilNiNKeRTnCiT8lZ7nxYY5jO2n/ADDxN/ZEmYnIzoyxmhkSlASQD/bEGvYqmN0kt7X5RJLjwk8R+1/h/wCzncNm5K3y00KasS4IjNqYLg9uwJyv+h+CVMVmWyrgyPma8iuXKSaczTY/Ipytg+mIlROLxJC7hkxWCB0/ZRQopaStMNb+Gw8wo5s0K+Rl72do3jvzHsFfw6GAywud91QgCvmrrI1DRMisIooXyEcOdR6bJJJrYozNI7Jsw2LUBLl2XwDcEq0xUYRVuG5EjWWmqtMw6EOpcKRrlu64Rp4eUBKOVhleVn2h+UmzqAGtq8iNjy5qvi4Js3VLPFLzAc6KAS1zQ0gGwvrTnpQjQqfDZ50QCIDVwFHN5H5c106ao2yjJ/wca6+dEZRX9s/3CwgWFdl6IYGpCpums35iCOn7jbvooIjaXJPetl2EvycRyXwi5Hm2jQqnHm/OvJVxFcTRunMq9JSO5ueai5HPrq1HbLuN9Puv3L7Y/wDf7ELJMxCC4WGg+qKysmGuBIsFMxoaLqnOYkKUbc9PquJbfO15mz6CjjV0rEF+/wAsITkzDaK1AS/Fi+1dXRv7/wCFEYBc6rvTb/KvwGAbJLkUKJPLQaK4xqihFbmItRrJgVmZQe1We1W5BwWoE0+H/pvLemrP9p+SJyvFQFozC3+tlXN826j4pfiRQqsWIjjbKPQEqoy7OhSs8yMPwnsdzobjuNQhuK8LwY1SRld+plj5jQpAmGGudrixwuHg5S3+4bK3hvH8zmENsF000UGZoIeTzsCKd6K/jysnuK6OfyVXXhTfZ5jeIvwp7We3c/MCWM1sP1A2AqaV7pOj/wDEOdFecz3ElxPM/sEzYhwfN4hHfHj5YGY2aTnc1gs1oDbfEXJRGS+zuGxtHRopPNoa0ehB/ddKu2EPc9nItottf2Jpfqc1w0Vl29FTxA6L1Yvm372dUmws1J6IlgUm2NFcH1oG1oDS9QNVixOaRXUU8ai+yjZG6aj1TZg0U0CxYp7FhlUexil3KyxyxYhQZJnVlpssWI0YxV4zhh0IE7Pb+9EGYctHNq11NR8xuFixZ5OMk0wXCMotNBBkQxACaA82ihr0vZWRLDck91ixMu5NtmpSYqni017jFZJ4hEMVpX4KNs886EN7C/qVixJ+B5uIddST3NVIIIWLF402y6LcbrFi8aamIVntSsWL2Tx5nuvXRDRYsXjCGJGKgEQk0WLEyCywZdDPh3DEKK0GLme3XJXK0n+ql3dq06JrlJJkNuVjGsaNmtAHoFixdVvCwujlYTfl8mkSHQqJ7VixYa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1030" name="Picture 6" descr="http://www.radiover.info/radiover/admon/imagen/familia_unida.jpg"/>
          <p:cNvPicPr>
            <a:picLocks noChangeAspect="1" noChangeArrowheads="1"/>
          </p:cNvPicPr>
          <p:nvPr/>
        </p:nvPicPr>
        <p:blipFill>
          <a:blip r:embed="rId3" cstate="print"/>
          <a:srcRect/>
          <a:stretch>
            <a:fillRect/>
          </a:stretch>
        </p:blipFill>
        <p:spPr bwMode="auto">
          <a:xfrm>
            <a:off x="179512" y="188640"/>
            <a:ext cx="4248472" cy="3744416"/>
          </a:xfrm>
          <a:prstGeom prst="rect">
            <a:avLst/>
          </a:prstGeom>
          <a:noFill/>
        </p:spPr>
      </p:pic>
      <p:pic>
        <p:nvPicPr>
          <p:cNvPr id="1032" name="Picture 8" descr="http://www.republica.com.uy/wp-content/uploads/2013/09/NacionesUnidas3.jpg"/>
          <p:cNvPicPr>
            <a:picLocks noChangeAspect="1" noChangeArrowheads="1"/>
          </p:cNvPicPr>
          <p:nvPr/>
        </p:nvPicPr>
        <p:blipFill>
          <a:blip r:embed="rId4" cstate="print"/>
          <a:srcRect/>
          <a:stretch>
            <a:fillRect/>
          </a:stretch>
        </p:blipFill>
        <p:spPr bwMode="auto">
          <a:xfrm>
            <a:off x="4211960" y="188640"/>
            <a:ext cx="4716016" cy="3792810"/>
          </a:xfrm>
          <a:prstGeom prst="rect">
            <a:avLst/>
          </a:prstGeom>
          <a:noFill/>
        </p:spPr>
      </p:pic>
      <p:sp>
        <p:nvSpPr>
          <p:cNvPr id="6" name="5 Rectángulo"/>
          <p:cNvSpPr/>
          <p:nvPr/>
        </p:nvSpPr>
        <p:spPr>
          <a:xfrm>
            <a:off x="179512" y="3933055"/>
            <a:ext cx="8784976" cy="2862322"/>
          </a:xfrm>
          <a:prstGeom prst="rect">
            <a:avLst/>
          </a:prstGeom>
        </p:spPr>
        <p:txBody>
          <a:bodyPr wrap="square">
            <a:spAutoFit/>
          </a:bodyPr>
          <a:lstStyle/>
          <a:p>
            <a:pPr algn="just"/>
            <a:r>
              <a:rPr lang="es-ES" dirty="0" smtClean="0"/>
              <a:t>Nédoncelle contempla el aspecto personal e institucional de la relación. La familia es la institución principal de la relación personal diádica. Viene después la relación grupal yo-nosotros. Aquí comienza un descenso de la relación personal y un aumento de la relación institucional, hasta el punto en que la relación yo-grupo, en lugar de ser yo-comunidad, se convierte en relación yo-ellos, hundiéndose la persona en el anonimato. Es esta relación la que se deteriora con la civilización moderna que tiende a destruir a la persona. El amor, como lazo de unión entre el yo y el nosotros se va desplazando hacia lo institucional y la norma, que en lugar de unir a les persones les separa y mediatiza.</a:t>
            </a:r>
            <a:endParaRPr lang="es-E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diputaciondepalencia.es/export/sites/diputacion/Documentos/2013/05/Imagenes/23_TALLER_PROMOCIxN_AUTONOMxA_PERSONAL.jpg"/>
          <p:cNvPicPr>
            <a:picLocks noChangeAspect="1" noChangeArrowheads="1"/>
          </p:cNvPicPr>
          <p:nvPr/>
        </p:nvPicPr>
        <p:blipFill>
          <a:blip r:embed="rId3" cstate="print"/>
          <a:srcRect/>
          <a:stretch>
            <a:fillRect/>
          </a:stretch>
        </p:blipFill>
        <p:spPr bwMode="auto">
          <a:xfrm>
            <a:off x="1763688" y="188640"/>
            <a:ext cx="5143500" cy="3668985"/>
          </a:xfrm>
          <a:prstGeom prst="rect">
            <a:avLst/>
          </a:prstGeom>
          <a:noFill/>
        </p:spPr>
      </p:pic>
      <p:sp>
        <p:nvSpPr>
          <p:cNvPr id="3" name="2 Rectángulo"/>
          <p:cNvSpPr/>
          <p:nvPr/>
        </p:nvSpPr>
        <p:spPr>
          <a:xfrm>
            <a:off x="179512" y="4005064"/>
            <a:ext cx="8856984" cy="2585323"/>
          </a:xfrm>
          <a:prstGeom prst="rect">
            <a:avLst/>
          </a:prstGeom>
        </p:spPr>
        <p:txBody>
          <a:bodyPr wrap="square">
            <a:spAutoFit/>
          </a:bodyPr>
          <a:lstStyle/>
          <a:p>
            <a:pPr algn="just"/>
            <a:r>
              <a:rPr lang="es-ES" dirty="0" smtClean="0"/>
              <a:t>ELAMOR COMO VOLUNTAD DE PROMOCIÓN DE LAS PERSONAS:</a:t>
            </a:r>
          </a:p>
          <a:p>
            <a:pPr algn="just"/>
            <a:r>
              <a:rPr lang="es-ES" dirty="0" smtClean="0">
                <a:solidFill>
                  <a:srgbClr val="C00000"/>
                </a:solidFill>
              </a:rPr>
              <a:t>*</a:t>
            </a:r>
            <a:r>
              <a:rPr lang="es-ES" dirty="0" smtClean="0"/>
              <a:t> La otra persona no es un no-yo, sino </a:t>
            </a:r>
            <a:r>
              <a:rPr lang="es-ES" dirty="0" err="1" smtClean="0"/>
              <a:t>voluntadt</a:t>
            </a:r>
            <a:r>
              <a:rPr lang="es-ES" dirty="0" smtClean="0"/>
              <a:t> de promoción de mi yo, a condición de que haya transparencia </a:t>
            </a:r>
            <a:r>
              <a:rPr lang="es-ES" dirty="0" err="1" smtClean="0"/>
              <a:t>delñ</a:t>
            </a:r>
            <a:r>
              <a:rPr lang="es-ES" dirty="0" smtClean="0"/>
              <a:t> uno hacia el otro. Entonces surge el “nosotros”. La otra persona no es un límite pera mi persona, sino la ayuda necesaria pera la propia promoción.</a:t>
            </a:r>
          </a:p>
          <a:p>
            <a:pPr algn="just"/>
            <a:r>
              <a:rPr lang="es-ES" dirty="0" smtClean="0">
                <a:solidFill>
                  <a:srgbClr val="C00000"/>
                </a:solidFill>
              </a:rPr>
              <a:t>*</a:t>
            </a:r>
            <a:r>
              <a:rPr lang="es-ES" dirty="0" smtClean="0"/>
              <a:t> El nosotros comunitario no es colectivismo, pues no estamos ante personas anónimas, sino ante personas libres vinculadas por el amor.</a:t>
            </a:r>
          </a:p>
          <a:p>
            <a:pPr algn="just">
              <a:buFont typeface="Arial" charset="0"/>
              <a:buChar char="•"/>
            </a:pPr>
            <a:r>
              <a:rPr lang="es-ES" dirty="0" smtClean="0"/>
              <a:t>El amor, para Nédoncelle, es una voluntad de promoción que une les conciencias en una comunidad espiritual que pide fidelidad en el amor.</a:t>
            </a:r>
            <a:endParaRPr lang="es-E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179512" y="4005064"/>
            <a:ext cx="8784976" cy="2831544"/>
          </a:xfrm>
          <a:prstGeom prst="rect">
            <a:avLst/>
          </a:prstGeom>
        </p:spPr>
        <p:txBody>
          <a:bodyPr wrap="square">
            <a:spAutoFit/>
          </a:bodyPr>
          <a:lstStyle/>
          <a:p>
            <a:pPr algn="just"/>
            <a:r>
              <a:rPr lang="es-ES" sz="2000" dirty="0" smtClean="0"/>
              <a:t>EL AMOR ENTRE LES PERSONAS ES LIMITADO:</a:t>
            </a:r>
          </a:p>
          <a:p>
            <a:pPr algn="just"/>
            <a:r>
              <a:rPr lang="es-ES" sz="2000" dirty="0" smtClean="0"/>
              <a:t>Aunque las personas que nos quieren influyen positivamente en nosotros, nunca esta influencia es radicalmente decisiva. Nunca una persona es el efecto de otra, ni en el caso de la procreación.</a:t>
            </a:r>
          </a:p>
          <a:p>
            <a:pPr algn="just"/>
            <a:r>
              <a:rPr lang="es-ES" sz="2000" dirty="0" smtClean="0"/>
              <a:t>Ante las limitaciones de nuestras relaciones interpersonales necesitamos un amor absoluto y definitivo que solamente encontramos en Dios que es el Tu per excelencia, el único que puede construir y promocionar radicalmente a cada persona.</a:t>
            </a:r>
          </a:p>
          <a:p>
            <a:endParaRPr lang="es-ES" dirty="0"/>
          </a:p>
        </p:txBody>
      </p:sp>
      <p:pic>
        <p:nvPicPr>
          <p:cNvPr id="21506" name="Picture 2" descr="Afganistan-guerra"/>
          <p:cNvPicPr>
            <a:picLocks noChangeAspect="1" noChangeArrowheads="1"/>
          </p:cNvPicPr>
          <p:nvPr/>
        </p:nvPicPr>
        <p:blipFill>
          <a:blip r:embed="rId3" cstate="print"/>
          <a:srcRect/>
          <a:stretch>
            <a:fillRect/>
          </a:stretch>
        </p:blipFill>
        <p:spPr bwMode="auto">
          <a:xfrm>
            <a:off x="179512" y="188640"/>
            <a:ext cx="8784976" cy="3816424"/>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tocompare.co/wp-content/uploads/2013/05/ALIM7897.jpg"/>
          <p:cNvPicPr>
            <a:picLocks noChangeAspect="1" noChangeArrowheads="1"/>
          </p:cNvPicPr>
          <p:nvPr/>
        </p:nvPicPr>
        <p:blipFill>
          <a:blip r:embed="rId3" cstate="print"/>
          <a:srcRect/>
          <a:stretch>
            <a:fillRect/>
          </a:stretch>
        </p:blipFill>
        <p:spPr bwMode="auto">
          <a:xfrm>
            <a:off x="1763688" y="188640"/>
            <a:ext cx="5472607" cy="4197896"/>
          </a:xfrm>
          <a:prstGeom prst="rect">
            <a:avLst/>
          </a:prstGeom>
          <a:noFill/>
        </p:spPr>
      </p:pic>
      <p:sp>
        <p:nvSpPr>
          <p:cNvPr id="3" name="2 Rectángulo"/>
          <p:cNvSpPr/>
          <p:nvPr/>
        </p:nvSpPr>
        <p:spPr>
          <a:xfrm>
            <a:off x="179512" y="4365104"/>
            <a:ext cx="8784976" cy="1938992"/>
          </a:xfrm>
          <a:prstGeom prst="rect">
            <a:avLst/>
          </a:prstGeom>
        </p:spPr>
        <p:txBody>
          <a:bodyPr wrap="square">
            <a:spAutoFit/>
          </a:bodyPr>
          <a:lstStyle/>
          <a:p>
            <a:pPr algn="just"/>
            <a:r>
              <a:rPr lang="es-ES" sz="2000" dirty="0" smtClean="0"/>
              <a:t>El viaje del yo al tu Nédoncelle lo hace mediante la “reciprocidad de las conciencies”. En este viaje la categoría trascendental es la relación, que reviste la forma del “nosotros” unidos per el amor. Y como la persona no está nunca acabada, quiere desarrollarse plenamente ayudando a ser a otro yo. Por esto Nèdoncelle sitúa la explicación de la consolidación final de nuestras personas en la transcendencia divina.</a:t>
            </a:r>
            <a:endParaRPr lang="es-E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s://encrypted-tbn3.gstatic.com/images?q=tbn:ANd9GcR603IrPoGt9DsUNjkmvnaCjzDsFZRQ13aZYiOEWaw9bZ1ThIPEGg"/>
          <p:cNvPicPr>
            <a:picLocks noChangeAspect="1" noChangeArrowheads="1"/>
          </p:cNvPicPr>
          <p:nvPr/>
        </p:nvPicPr>
        <p:blipFill>
          <a:blip r:embed="rId2" cstate="print"/>
          <a:srcRect/>
          <a:stretch>
            <a:fillRect/>
          </a:stretch>
        </p:blipFill>
        <p:spPr bwMode="auto">
          <a:xfrm>
            <a:off x="2987824" y="116632"/>
            <a:ext cx="2952328" cy="3312368"/>
          </a:xfrm>
          <a:prstGeom prst="rect">
            <a:avLst/>
          </a:prstGeom>
          <a:noFill/>
        </p:spPr>
      </p:pic>
      <p:sp>
        <p:nvSpPr>
          <p:cNvPr id="41987" name="Rectangle 3"/>
          <p:cNvSpPr>
            <a:spLocks noChangeArrowheads="1"/>
          </p:cNvSpPr>
          <p:nvPr/>
        </p:nvSpPr>
        <p:spPr bwMode="auto">
          <a:xfrm>
            <a:off x="179512" y="3314727"/>
            <a:ext cx="8784976"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El inseguro destino de les reciprocidades humanas nos lleva más </a:t>
            </a:r>
            <a:r>
              <a:rPr kumimoji="0" lang="es-ES" sz="2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állá</a:t>
            </a:r>
            <a:r>
              <a:rPr kumimoji="0" lang="es-E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de nosotros mismos y nos deja entrever que todo ser r está sometido a una Caridad vigilante </a:t>
            </a:r>
            <a:r>
              <a:rPr lang="es-ES" sz="2400" dirty="0" smtClean="0">
                <a:latin typeface="Arial" pitchFamily="34" charset="0"/>
                <a:ea typeface="Calibri" pitchFamily="34" charset="0"/>
                <a:cs typeface="Arial" pitchFamily="34" charset="0"/>
              </a:rPr>
              <a:t>y</a:t>
            </a:r>
            <a:r>
              <a:rPr kumimoji="0" lang="es-E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eternamente victoriosa. De esta situación N</a:t>
            </a:r>
            <a:r>
              <a:rPr kumimoji="0" lang="es-ES" sz="2400" b="0" i="0" u="none" strike="noStrike" cap="none" normalizeH="0" baseline="0" dirty="0" smtClean="0">
                <a:ln>
                  <a:noFill/>
                </a:ln>
                <a:solidFill>
                  <a:schemeClr val="tx1"/>
                </a:solidFill>
                <a:effectLst/>
                <a:latin typeface="Calibri"/>
                <a:ea typeface="Calibri" pitchFamily="34" charset="0"/>
                <a:cs typeface="Arial" pitchFamily="34" charset="0"/>
              </a:rPr>
              <a:t>é</a:t>
            </a:r>
            <a:r>
              <a:rPr kumimoji="0" lang="es-E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doncelle deduce l</a:t>
            </a:r>
            <a:r>
              <a:rPr lang="es-ES" sz="2400" dirty="0" smtClean="0">
                <a:latin typeface="Calibri"/>
                <a:ea typeface="Calibri" pitchFamily="34" charset="0"/>
                <a:cs typeface="Arial" pitchFamily="34" charset="0"/>
              </a:rPr>
              <a:t>a </a:t>
            </a:r>
            <a:r>
              <a:rPr kumimoji="0" lang="es-E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existencia de Dios, de la propia caducidad que existe</a:t>
            </a:r>
            <a:r>
              <a:rPr kumimoji="0" lang="es-ES" sz="2400"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s-E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en el encuentro interpersonal. Solamente en un Dios personal que nos quiere encontrará el orden</a:t>
            </a:r>
            <a:r>
              <a:rPr kumimoji="0" lang="es-ES" sz="2400"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s-E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de las personas una plenitud de realización. Este Tu divino es, así, el </a:t>
            </a:r>
            <a:r>
              <a:rPr lang="es-ES" sz="2400" dirty="0" smtClean="0">
                <a:latin typeface="Arial" pitchFamily="34" charset="0"/>
                <a:ea typeface="Calibri" pitchFamily="34" charset="0"/>
                <a:cs typeface="Arial" pitchFamily="34" charset="0"/>
              </a:rPr>
              <a:t>y</a:t>
            </a:r>
            <a:r>
              <a:rPr kumimoji="0" lang="es-E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 ideal de todos los </a:t>
            </a:r>
            <a:r>
              <a:rPr kumimoji="0" lang="es-ES" sz="2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yoes</a:t>
            </a:r>
            <a:r>
              <a:rPr kumimoji="0" lang="es-ES" sz="2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ideales habidos y por haber.</a:t>
            </a: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descr="data:image/jpeg;base64,/9j/4AAQSkZJRgABAQAAAQABAAD/2wCEAAkGBxQQEBQUEhQUFBQUFBQUFRQWFBQVFxQUFBUWFxQVFBQYHSkgGBolHBQUITEhJSkrLi4uFx8zODMsNygtLisBCgoKDg0OGhAQGywcHBwsLCwsLCwsLCwsLCwsLCwsLCwsLCwsLCwsLCwsLCwsLCwsLCwsLCwsLCwsLCw3LCwsN//AABEIAMIBAwMBIgACEQEDEQH/xAAaAAACAwEBAAAAAAAAAAAAAAACAwABBAUG/8QAPRAAAQMCAgcFBgUDBAMBAAAAAQACEQMhEjEEQVFhcZGhBSKBscETFDJC0fBScoKS4WKi8SMzQ7IG0uJT/8QAGQEBAQEBAQEAAAAAAAAAAAAAAQACAwQF/8QAIxEBAQEBAAICAgEFAAAAAAAAAAERAhIhAzFBUWEEEyIyQv/aAAwDAQACEQMRAD8A9NiUlKlXiXhe82VJSpVygmypKXKkqRsqSl4lJQTJVylypKkZKuUuVcoaHKuUAKuUIcqwUEqwUEYKJACiBWSJWhBVyhLVqpVypYtRVKqVHFypKCpUwgk5AEnwVGoJib3MbhE+YUMGqVYkJclYIoSqLkJckCJVEoMSrEtRCIUQyolMkq5SpVyujmZKkpcqShGSrxJUq5QjcSmJLlSVE3ErxJUq5QTZVgpUqwVE0FXKUCrlBNBVgpcqwVgmgogUoFECitYaFaAIgsnBBWqCIBGnElVKuFRCNWMnaQmk/wDKTmRcC0wqfVHtWDWWP82JPbdXDRdvtzz6Shq/71Pc146t+i3BjeXIS5AXIS5MAy5CShJQkrUAy5ViQSqlaA8SiXiUSGaVJS8Skro5GSpiS8SkoJsqYkrErlSNlQOSsSuUYTZVylYleJGE2VcpWJWHKJsq5Sg5WHIJwKIFJDkQcsVqHAowUkOTGuWK3DmpjQlNKfTWLWsMaxMbSTKDV0tH0TEuV695B11Ofdcz2KzaSQwEnIbp8l6R3Z9lx+1tHhjgdhTdn36Z+P5OerkeN7e01tRoDZMSTIIvEDPxWfSe3We0aQ11pzDRn4odOpRPiuJpDO8PvUvXxJZGu5ZXoHf+SN//ADdzAWrsztT25d3cOGPmmZ8Ny8sWrodg1wyoQfmEDjNvVdr8UnOx553d9vUEoSUGJCXLjHWjJVEoC5CXLTJkqJeJUlM2JSUrEpiXbHDTZVyk4leJGLTcSvEk4lMSMOnYleJJxK8SMWm4leJJxK8SsOnSrxJIcrxIw6cHK8STKmJGNSnhyMOWcORByzY1K0tcmNcsocja5YsblbGPWmm9c9jk9j1y6jrHX0Z69D2Y8QvJUKq6miaXC5c9eHc6/Tl83x+fOR6srz3/AJAwREgLSO1LLh9t6fi5Lt/Vf1HPycycz28/9L8HfPybXku1WgTfbPouTpD6ILLOMfF+05Za1v7TfMriV8m8R5K+LcfQ+VuqaXo8f7Tj064lkqVqXysqNIuDiGrjKS5qAtXu44/l4O+nraFUuaCYkibIi5ZNDfNNn5W+QTS5cc9ummlyEuS8SouTg0zErSZVJwaRKkpcq5XZwHKgKXKuVIyVJS5UlCNlSUuVJRh00OV4kqVJVh07EpiSpVyjFpuJXiSpVhyMa00ORByTiVhyzjUp4cjDlnDlYcs2NytTXpzXrEHow9YvLpOnQZVWinpC5QqJgqrleHSdOr70uP2ppkuI2W9fVG6tZcTTNJDnGAQZMzrKOfi2nzkBpNSZXP0im7Ax0WJbedyZWqLLX0qaTG4bjDec9loXonGOfXeto0GpAIAMgHMeqU/RXj5T5+SKl2wWtAwCwA+I6vBR3bbvwN5n6Lvzenm6nLodk1JpwflJHr6rYSuT2fp7qrjYAASczK6OJZ6ntS+hlyrEgxKsSsWjlRLlRaGkypKCVJW3HRypKCVJUtMlSUEqSg6OVcpcq5UtHKuUuVcqJkqSlypKFpsqYkuVcqOmSrxJcqYkY1puJWHJUq8SMOnByIPWfErxLPi1OmgPRCos2JXjWby1OmgvXE090VHc+YldPGuL2jVBfnkADxutfHz7HXXop71ic7/TbxanPKw4u4OI8128XPzbGOROSccH71pjn2W5HO9Oh2P8TuAXTdUA1rj6DVwtO/yCP2krN52qdZHROkt2qveG7Vzi5ViV4ReddH3lu3zVrmyonwHlW6VJQSpKmRypKGVJQhypKCVJURyrlLlXKEOVJQSrlR0cqSglSVHTJVylyrlBHKuUuVJQjJUlBKrErDpsqSlypKsWm4lMSViUxow6biXL7RAqPDMTWkREgky4mwMjYOa3415nt8l1WBAjD3pvl/jknnn2r1kOr0sJDRVBJJEFuRAmJkn/ACufP+lM5HK22eOtYnUnE6yZmY25ovcjtP7SusnTneo7ehvh/wApkEGb/eXVanvD8wLWyC86NGqNG7PWun2c6DhJkxMbIOc+KcZ10FUqKipCxKSgUUB4lSFRKWacH+CeexQt2AHgSZROawazP5h6qzMTEgbPi4o1gkVMRjA8b4snGgdjo4/wsnvJBMUn6s7cO7mtFPSHOypu8P5hVQxRMWa6Ns5dEMRmDu+wkPqvv/pOO05z4XRe2cAMNLANcsOveDCCIMl3zCM8o8ymuZs80ljjc4cR3ExO+XWWMmqXAmk0jdBPgUh0HtINrbZ27lCRH+D6pQol7ZLS3dA6pdZjKbbNknUA433tGSiaK02y2/wBmo04jAcOXpKRSrvsS0D9cR4EE80ypphNn0gd9jbfYKWtIEEhxI/QY5zCOw1i/HyCFlYQO6Y8T5BW7Sma2O++JWWkLxb6/Uq2iRJMZ6v5TW6RT2xuhwTaNdh+YEbT/hZtajNiYBGMAxP3dWYixxcgOaa6swfCW9Poqc9xHdDPGb+EKQcOuBz+qttGRMxxE+sJYL8V2sG/EOghNFM3kW3O+jVIL6JGTpt+G/hKjdGIuX88IjddqoaKAfQvJncm0+yWl2J0SdRe6Bsz+iLc/LUms9QbKjeOJkmNghec7ap1TUkFxaQIg5QLggHxXqXaM0SAGNjWTP8A2AhA7R26sJP9MHPgEyqx4g6PU1g81bdHqA5EeML2L9Gw7txACFlIf0xuP8LWxhwxLswea3aK9rDJaZO68Loe7z+EDbP0CGloQm5aRuJ8k+UGULathGIHO4Lra7BNbSJuPp0IUGjDPBkbHCCRviVtAbE3G0Qs2mRiNN2oHjb6qsLoz8cJ8rrXjB+EuWf3pwMFjyNpAt5qlQcH9XRRaW1JGT+QUTqBTp2vnsn0/lQw2ZM7oLuqWxtTWBxAgnfmkV9LqN/46jhtlt+CsrOmnS2AZ+MHzgwo+u0tyxcATPQLAXOJkUn+JZ/Ktleo03pmDtfl4AJ8WdbBUZhgDDuwuB6A9EQDrk4QNpIJjiTKwYHE3adoEkjoFGaM93y2/KB43JKsOtVXtKmz5qfi7yAm6FvatM39oOHeJ8hyS6fZIubeAHmrZoTGi5I8T6qyLaZo+nUn5PbbUW4b+IQ1dOpj/kcQNTLgcSBbmro0aZJBdzxRzNlm03scOPxSM4mB9FTF7Lb2lSdf2tTPJziI4RY81po6W1xEVmnXBHnf1WFvYoacras/GSFpb2UwthpA2wJ8AVr0PboN06mJl1M3+XCOd05tZrownPZhPr6rl0OyMOt/9qrSdEJEYXkbCYHJx9FjJ+2trsOjITwBZPgDKzVabiDDiP1tz3wBCwUtJfTADRU6ER5LTQ08vN2O/ZPHKyMsOxKPtL4nMA3XjktNmxJbfVbntRug5Nnxj0shGkEDvMsMr/8AygnUnkwbeEZcZS3NqX7pOzvAeQQVNMcPhpn9pJ46k2lXcQJa4HZhg+aPolU6FQ54hlAFV07YyumspW77qmqTiEHwOpHUqACb7/8AM9FzNJ7QY0yA2d7x/KvdOyOkabAO6RB14m/RRvZ8uBM5TJdaNucLm6F2yYJIwg2kVGQOcLa3TsXdDp4kfQyizqGXinuohokGZv3b2G05JL6gINzy9TZMB4eJJ6DJCaOLX4Kn8q/wQ2sNZjVt5wTCaHAZ4fAoiwNsByAjqVmraWxp7zgCPlkSOMFa+2VnTQCRD3Tsgx1Re3YcwR+aBHAysLdJoPOHbkXGeMTktjXMaIlv6Zt1Tg04NB+GNuUjnCIOcRY9I5yFmrdp02Wc6B+b6581dPTGvENxFpHxAjzJlGVbDIeftv8A6qLP7Gnt/v8A5VLWRe2gPvGIDifqo/SCM4/S31KS7Sma78GlFiYb+biFYyEdpAkAk+DZvxC0GuCNbd8DyKU2sBkAY2EKnV3nJvn9EYtEztFlhJJy+HPyTvb8eEQfBZPa1CbsbHEW35pzQDrG4X9CqyGVmdpMnvBrdsucfAQQAUNNtN5sLa/jB4b+ad7qx17Tvl0eBKazRRHxDwgeSdgygp6I1pkA/qmORcj92ZixHATwJPnZD7vHzGN8X6eqN1EACA7iJM+ARv8AJw0NGcgbYgc0UDOSdkOd6GOiytkankbmkHnJT2EiO6W/fPosmB9sPxCNrpHgZCdTIIMEneIPmlVKrh8LC47Z+pUYxzzDw2Dqk+UwqqIdMptde5yyHUgon6c28NP7gCrf2e2LAW/L9EB0IkWJb+30sj/E/wCRL9PBsWVOPdPqfRC1rXXxO4d6OoIT26I78Q8WDzlMdop14SNdj5ArWwZaVSp2ycN4eAPvwTKQczKoZ/PAjZ8Kg0YxYM5OHRC1jifiaNsNcQfGUbKZsJc+tiJL5B1gHoS9LD8Z72F2+WjwI2rou0aRt2ao+qttN1u63mR6K8ofGs9AUmWOAO2BsnkMk/3ik2e8WnYKTpPjkEGkaMAe/DdcZDmVmfoTCO7h4gjqj1fyfr8NL+0abW4jjcTrJAG8SPqk+9F+TQf1W63WA9n4T3SCTb/ccOgzRGlVbfCydoxE9ZC1Oefwzeq1EviMETaxuei59Ts8G5DhxEKhUrYgXOwjY0GPGy10nE5uDptk4dVqemL7cmv2Y0m7iNkxHJR2iPaIMvbl83peF3sI1m+6SUeV5PI/RPmvB5un2dA+Egch1utFHAy0QTq7xB8I9F2PYk3xAjZAHUozQDm3uOP0hXmJw5vvo20x+pp9FFuGgM/Af2qI3k+NE50XlvCwPNR1xMTwJWV1djcoG8CeYCGlWc74XxxEHkboxa3NpyMmncYMInBrRkOAt6rJTqOHxEO6HoE9r5+yitSi9uDu8JPRE2DcE/fFJrvgZE8BKwVnj5mvbvw2HESUyC3HQfXAMd/0jjEKhpTDtG8u9Fi91a+9nHOZg+CJmjN+ZoGwuw+asg2toqsPzNI1A4fqhYBPdJA3AEcRCXT0G834TbotB0bf9+CPX7a9/pZdvLt4cOoIhA3S4ddzRuxN+g81dOi4a2x4nzRS0WJHg0I9H2azSMdg5vCJ6zCZVfAnF0n1CS4AZEcDrV+2IFmjmI6ws41pPtpNiTvwjCOblYrlsCZ3YfsdU2nVkd4tvlEfUyk1HnKCd/dA8kz2zQVe0mt47AG+l0kdqvdJbSdH4jbzhEXtmzCSf6m9ZIVVKGsgk7xijhhMLWRnaCppddw7rcP7TPghZWrGA5gH9TS0HqIHNPbSfNgBPzfCeUT1WWro9VpJNR/gHR0nyWpItrYaVUizi3jBPOPIrLUZVbb2jzO4kcjZZgx2UF0biPvotdFrtgbvcPUfRWYtIZV0kHNrh+VrerVqoaVVFiw/2x+4NR0qJdraeEg+CP3A5z4GI6BFw+0PaFSf9sRrgyfAgIHaYXETTfEHMv6tkdFRe9lpYRsLwHDx++K0MGUkQfHqCs5DtXSe4jVAOoumPyuC0Odb78kgObMS0xqt9YQVntG0D+loPoUfZ+jKzQ7IvE62k24wgoUMPz1HfmJgcwslbSSPga9x1SGgdEtum1n2NIjfOERuK140eUdMYQZ1n71KVW03XcAeIuua7SKsQAACLXLuqxOrV3m7QNRcCL8bSqcUXqPQD2ezoPqovMuo1CfjH7WKJ/t39jzn6aKjgPkc7jceSpopQDAZ+lw8rFc+tpuI92nO90egRaPVp/O0tO0THJdcctdOnE2qOM6rG3CZ6LSHFoFz4tE/wsNGrQB+OTvxcsl0DXZbX+klc63Cg2Tt/fymUyk2b95sb5VtrtdcZDddRtST3SXHi2OMZoOI7Ri43w7u6Oqv3QcDwhAar25Nbzt0+iqtpVWO61oO8zygq9n0o6G6ZDh/dPMOC2UsQbck8Psrn6PpVae/hjhC3iqIuL8fKUXfyZgw4/j8C0SOSe18jb06LDVr2+E+Fx1SqVVxNmtH7wecI8dPljpNcTe7eJHpKj3QO9EbifKEhlSoMwDt/wAz6JlV+53hJjos40EVqbvnHDLnKJ0DIid8xz1pcv8Awg8TB6BC/R2u/wCMTtET1hIMpyb4mO4NnyTGtMgB19WV+aW2j+bn/KawAareKLTIIs2meYnklMawXBg64PmEVHTqQPfdgG0C87ZyPNaqNRrjDKjHSPmY9pGy4J28Fi9Wfbc5lZyxjhMA8R/CUzDeMNuEroaToFVrZlmHUQ4AzwfB6LnU2vnvXAzIceosnnqX6ovOfhb3asYBO8dAlHQ2n4nud+r1zTBptCTMEga4F/FMq1WlrS3ANoES7jL/AET5WLxlc+toeH4W4vzVXeV5SqhfFwGDZ3SP7oXRa/EDad0NI5glLOlMaYJAvrMeZW51XO8xwK4MzDTsIDfSfJEzSDmBPAuaRyPovRsg5Yb7IKMUQcxzErX92M/2685TrVMUtLBO2QeconaO91y5x/pLi4eAhegFFo1DklP0eT/ACZ8kXhXnT7WmZy8Ggf8AULXTLnwTY7Rl/aup7A5ECPzE9DZJqaMxp+UE8RPIp84PGsh0eb4uRZ6tVrWdCYdnM/VRHlD41wtJtHBYDdxlRRd3Ct9JojIfYWhuZGqMlFFitRoouIytktGlOP8AaT47VFFy/wCnX/l5B5z4ldnsF5IuSbK1F07+nPj7ehp+ivACchyUUXB3v0j6YnIclm7RaALCOCpRPP3Gb9MlMdwfetauzHGSNWxRRb7/ANWeP9nTCsKKLzPSINGxI0oWUUWuPtz7+mANBmQCk6WIZa0YlSi9DiPsyq4tu457SutRcQ4byJ3qKLh29PJlFgJqSBYWtlwWUiXmb/4UUWJfdb6n+I3NGxVhGJRRdPw5fkT6YvYcklzjhF9iiiIBnMcfRNPxclFFVqJ8z92W7JU9RRHJv0jclFFEUP/Z">
            <a:hlinkClick r:id="rId3"/>
          </p:cNvPr>
          <p:cNvSpPr>
            <a:spLocks noChangeAspect="1" noChangeArrowheads="1"/>
          </p:cNvSpPr>
          <p:nvPr/>
        </p:nvSpPr>
        <p:spPr bwMode="auto">
          <a:xfrm>
            <a:off x="155575" y="-1690688"/>
            <a:ext cx="4714875" cy="3533776"/>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6628" name="AutoShape 4" descr="data:image/jpeg;base64,/9j/4AAQSkZJRgABAQAAAQABAAD/2wCEAAkGBxQQEBQUEhQUFBQUFBQUFRQWFBQVFxQUFBUWFxQVFBQYHSkgGBolHBQUITEhJSkrLi4uFx8zODMsNygtLisBCgoKDg0OGhAQGywcHBwsLCwsLCwsLCwsLCwsLCwsLCwsLCwsLCwsLCwsLCwsLCwsLCwsLCwsLCwsLCw3LCwsN//AABEIAMIBAwMBIgACEQEDEQH/xAAaAAACAwEBAAAAAAAAAAAAAAACAwABBAUG/8QAPRAAAQMCAgcFBgUDBAMBAAAAAQACEQMhEjEEQVFhcZGhBSKBscETFDJC0fBScoKS4WKi8SMzQ7IG0uJT/8QAGQEBAQEBAQEAAAAAAAAAAAAAAQACAwQF/8QAIxEBAQEBAAICAgEFAAAAAAAAAAERAhIhAzFBUWEEEyIyQv/aAAwDAQACEQMRAD8A9NiUlKlXiXhe82VJSpVygmypKXKkqRsqSl4lJQTJVylypKkZKuUuVcoaHKuUAKuUIcqwUEqwUEYKJACiBWSJWhBVyhLVqpVypYtRVKqVHFypKCpUwgk5AEnwVGoJib3MbhE+YUMGqVYkJclYIoSqLkJckCJVEoMSrEtRCIUQyolMkq5SpVyujmZKkpcqShGSrxJUq5QjcSmJLlSVE3ErxJUq5QTZVgpUqwVE0FXKUCrlBNBVgpcqwVgmgogUoFECitYaFaAIgsnBBWqCIBGnElVKuFRCNWMnaQmk/wDKTmRcC0wqfVHtWDWWP82JPbdXDRdvtzz6Shq/71Pc146t+i3BjeXIS5AXIS5MAy5CShJQkrUAy5ViQSqlaA8SiXiUSGaVJS8Skro5GSpiS8SkoJsqYkrErlSNlQOSsSuUYTZVylYleJGE2VcpWJWHKJsq5Sg5WHIJwKIFJDkQcsVqHAowUkOTGuWK3DmpjQlNKfTWLWsMaxMbSTKDV0tH0TEuV695B11Ofdcz2KzaSQwEnIbp8l6R3Z9lx+1tHhjgdhTdn36Z+P5OerkeN7e01tRoDZMSTIIvEDPxWfSe3We0aQ11pzDRn4odOpRPiuJpDO8PvUvXxJZGu5ZXoHf+SN//ADdzAWrsztT25d3cOGPmmZ8Ny8sWrodg1wyoQfmEDjNvVdr8UnOx553d9vUEoSUGJCXLjHWjJVEoC5CXLTJkqJeJUlM2JSUrEpiXbHDTZVyk4leJGLTcSvEk4lMSMOnYleJJxK8SMWm4leJJxK8SsOnSrxJIcrxIw6cHK8STKmJGNSnhyMOWcORByzY1K0tcmNcsocja5YsblbGPWmm9c9jk9j1y6jrHX0Z69D2Y8QvJUKq6miaXC5c9eHc6/Tl83x+fOR6srz3/AJAwREgLSO1LLh9t6fi5Lt/Vf1HPycycz28/9L8HfPybXku1WgTfbPouTpD6ILLOMfF+05Za1v7TfMriV8m8R5K+LcfQ+VuqaXo8f7Tj064lkqVqXysqNIuDiGrjKS5qAtXu44/l4O+nraFUuaCYkibIi5ZNDfNNn5W+QTS5cc9ummlyEuS8SouTg0zErSZVJwaRKkpcq5XZwHKgKXKuVIyVJS5UlCNlSUuVJRh00OV4kqVJVh07EpiSpVyjFpuJXiSpVhyMa00ORByTiVhyzjUp4cjDlnDlYcs2NytTXpzXrEHow9YvLpOnQZVWinpC5QqJgqrleHSdOr70uP2ppkuI2W9fVG6tZcTTNJDnGAQZMzrKOfi2nzkBpNSZXP0im7Ax0WJbedyZWqLLX0qaTG4bjDec9loXonGOfXeto0GpAIAMgHMeqU/RXj5T5+SKl2wWtAwCwA+I6vBR3bbvwN5n6Lvzenm6nLodk1JpwflJHr6rYSuT2fp7qrjYAASczK6OJZ6ntS+hlyrEgxKsSsWjlRLlRaGkypKCVJW3HRypKCVJUtMlSUEqSg6OVcpcq5UtHKuUuVcqJkqSlypKFpsqYkuVcqOmSrxJcqYkY1puJWHJUq8SMOnByIPWfErxLPi1OmgPRCos2JXjWby1OmgvXE090VHc+YldPGuL2jVBfnkADxutfHz7HXXop71ic7/TbxanPKw4u4OI8128XPzbGOROSccH71pjn2W5HO9Oh2P8TuAXTdUA1rj6DVwtO/yCP2krN52qdZHROkt2qveG7Vzi5ViV4ReddH3lu3zVrmyonwHlW6VJQSpKmRypKGVJQhypKCVJURyrlLlXKEOVJQSrlR0cqSglSVHTJVylyrlBHKuUuVJQjJUlBKrErDpsqSlypKsWm4lMSViUxow6biXL7RAqPDMTWkREgky4mwMjYOa3415nt8l1WBAjD3pvl/jknnn2r1kOr0sJDRVBJJEFuRAmJkn/ACufP+lM5HK22eOtYnUnE6yZmY25ovcjtP7SusnTneo7ehvh/wApkEGb/eXVanvD8wLWyC86NGqNG7PWun2c6DhJkxMbIOc+KcZ10FUqKipCxKSgUUB4lSFRKWacH+CeexQt2AHgSZROawazP5h6qzMTEgbPi4o1gkVMRjA8b4snGgdjo4/wsnvJBMUn6s7cO7mtFPSHOypu8P5hVQxRMWa6Ns5dEMRmDu+wkPqvv/pOO05z4XRe2cAMNLANcsOveDCCIMl3zCM8o8ymuZs80ljjc4cR3ExO+XWWMmqXAmk0jdBPgUh0HtINrbZ27lCRH+D6pQol7ZLS3dA6pdZjKbbNknUA433tGSiaK02y2/wBmo04jAcOXpKRSrvsS0D9cR4EE80ypphNn0gd9jbfYKWtIEEhxI/QY5zCOw1i/HyCFlYQO6Y8T5BW7Sma2O++JWWkLxb6/Uq2iRJMZ6v5TW6RT2xuhwTaNdh+YEbT/hZtajNiYBGMAxP3dWYixxcgOaa6swfCW9Poqc9xHdDPGb+EKQcOuBz+qttGRMxxE+sJYL8V2sG/EOghNFM3kW3O+jVIL6JGTpt+G/hKjdGIuX88IjddqoaKAfQvJncm0+yWl2J0SdRe6Bsz+iLc/LUms9QbKjeOJkmNghec7ap1TUkFxaQIg5QLggHxXqXaM0SAGNjWTP8A2AhA7R26sJP9MHPgEyqx4g6PU1g81bdHqA5EeML2L9Gw7txACFlIf0xuP8LWxhwxLswea3aK9rDJaZO68Loe7z+EDbP0CGloQm5aRuJ8k+UGULathGIHO4Lra7BNbSJuPp0IUGjDPBkbHCCRviVtAbE3G0Qs2mRiNN2oHjb6qsLoz8cJ8rrXjB+EuWf3pwMFjyNpAt5qlQcH9XRRaW1JGT+QUTqBTp2vnsn0/lQw2ZM7oLuqWxtTWBxAgnfmkV9LqN/46jhtlt+CsrOmnS2AZ+MHzgwo+u0tyxcATPQLAXOJkUn+JZ/Ktleo03pmDtfl4AJ8WdbBUZhgDDuwuB6A9EQDrk4QNpIJjiTKwYHE3adoEkjoFGaM93y2/KB43JKsOtVXtKmz5qfi7yAm6FvatM39oOHeJ8hyS6fZIubeAHmrZoTGi5I8T6qyLaZo+nUn5PbbUW4b+IQ1dOpj/kcQNTLgcSBbmro0aZJBdzxRzNlm03scOPxSM4mB9FTF7Lb2lSdf2tTPJziI4RY81po6W1xEVmnXBHnf1WFvYoacras/GSFpb2UwthpA2wJ8AVr0PboN06mJl1M3+XCOd05tZrownPZhPr6rl0OyMOt/9qrSdEJEYXkbCYHJx9FjJ+2trsOjITwBZPgDKzVabiDDiP1tz3wBCwUtJfTADRU6ER5LTQ08vN2O/ZPHKyMsOxKPtL4nMA3XjktNmxJbfVbntRug5Nnxj0shGkEDvMsMr/8AygnUnkwbeEZcZS3NqX7pOzvAeQQVNMcPhpn9pJ46k2lXcQJa4HZhg+aPolU6FQ54hlAFV07YyumspW77qmqTiEHwOpHUqACb7/8AM9FzNJ7QY0yA2d7x/KvdOyOkabAO6RB14m/RRvZ8uBM5TJdaNucLm6F2yYJIwg2kVGQOcLa3TsXdDp4kfQyizqGXinuohokGZv3b2G05JL6gINzy9TZMB4eJJ6DJCaOLX4Kn8q/wQ2sNZjVt5wTCaHAZ4fAoiwNsByAjqVmraWxp7zgCPlkSOMFa+2VnTQCRD3Tsgx1Re3YcwR+aBHAysLdJoPOHbkXGeMTktjXMaIlv6Zt1Tg04NB+GNuUjnCIOcRY9I5yFmrdp02Wc6B+b6581dPTGvENxFpHxAjzJlGVbDIeftv8A6qLP7Gnt/v8A5VLWRe2gPvGIDifqo/SCM4/S31KS7Sma78GlFiYb+biFYyEdpAkAk+DZvxC0GuCNbd8DyKU2sBkAY2EKnV3nJvn9EYtEztFlhJJy+HPyTvb8eEQfBZPa1CbsbHEW35pzQDrG4X9CqyGVmdpMnvBrdsucfAQQAUNNtN5sLa/jB4b+ad7qx17Tvl0eBKazRRHxDwgeSdgygp6I1pkA/qmORcj92ZixHATwJPnZD7vHzGN8X6eqN1EACA7iJM+ARv8AJw0NGcgbYgc0UDOSdkOd6GOiytkankbmkHnJT2EiO6W/fPosmB9sPxCNrpHgZCdTIIMEneIPmlVKrh8LC47Z+pUYxzzDw2Dqk+UwqqIdMptde5yyHUgon6c28NP7gCrf2e2LAW/L9EB0IkWJb+30sj/E/wCRL9PBsWVOPdPqfRC1rXXxO4d6OoIT26I78Q8WDzlMdop14SNdj5ArWwZaVSp2ycN4eAPvwTKQczKoZ/PAjZ8Kg0YxYM5OHRC1jifiaNsNcQfGUbKZsJc+tiJL5B1gHoS9LD8Z72F2+WjwI2rou0aRt2ao+qttN1u63mR6K8ofGs9AUmWOAO2BsnkMk/3ik2e8WnYKTpPjkEGkaMAe/DdcZDmVmfoTCO7h4gjqj1fyfr8NL+0abW4jjcTrJAG8SPqk+9F+TQf1W63WA9n4T3SCTb/ccOgzRGlVbfCydoxE9ZC1Oefwzeq1EviMETaxuei59Ts8G5DhxEKhUrYgXOwjY0GPGy10nE5uDptk4dVqemL7cmv2Y0m7iNkxHJR2iPaIMvbl83peF3sI1m+6SUeV5PI/RPmvB5un2dA+Egch1utFHAy0QTq7xB8I9F2PYk3xAjZAHUozQDm3uOP0hXmJw5vvo20x+pp9FFuGgM/Af2qI3k+NE50XlvCwPNR1xMTwJWV1djcoG8CeYCGlWc74XxxEHkboxa3NpyMmncYMInBrRkOAt6rJTqOHxEO6HoE9r5+yitSi9uDu8JPRE2DcE/fFJrvgZE8BKwVnj5mvbvw2HESUyC3HQfXAMd/0jjEKhpTDtG8u9Fi91a+9nHOZg+CJmjN+ZoGwuw+asg2toqsPzNI1A4fqhYBPdJA3AEcRCXT0G834TbotB0bf9+CPX7a9/pZdvLt4cOoIhA3S4ddzRuxN+g81dOi4a2x4nzRS0WJHg0I9H2azSMdg5vCJ6zCZVfAnF0n1CS4AZEcDrV+2IFmjmI6ws41pPtpNiTvwjCOblYrlsCZ3YfsdU2nVkd4tvlEfUyk1HnKCd/dA8kz2zQVe0mt47AG+l0kdqvdJbSdH4jbzhEXtmzCSf6m9ZIVVKGsgk7xijhhMLWRnaCppddw7rcP7TPghZWrGA5gH9TS0HqIHNPbSfNgBPzfCeUT1WWro9VpJNR/gHR0nyWpItrYaVUizi3jBPOPIrLUZVbb2jzO4kcjZZgx2UF0biPvotdFrtgbvcPUfRWYtIZV0kHNrh+VrerVqoaVVFiw/2x+4NR0qJdraeEg+CP3A5z4GI6BFw+0PaFSf9sRrgyfAgIHaYXETTfEHMv6tkdFRe9lpYRsLwHDx++K0MGUkQfHqCs5DtXSe4jVAOoumPyuC0Odb78kgObMS0xqt9YQVntG0D+loPoUfZ+jKzQ7IvE62k24wgoUMPz1HfmJgcwslbSSPga9x1SGgdEtum1n2NIjfOERuK140eUdMYQZ1n71KVW03XcAeIuua7SKsQAACLXLuqxOrV3m7QNRcCL8bSqcUXqPQD2ezoPqovMuo1CfjH7WKJ/t39jzn6aKjgPkc7jceSpopQDAZ+lw8rFc+tpuI92nO90egRaPVp/O0tO0THJdcctdOnE2qOM6rG3CZ6LSHFoFz4tE/wsNGrQB+OTvxcsl0DXZbX+klc63Cg2Tt/fymUyk2b95sb5VtrtdcZDddRtST3SXHi2OMZoOI7Ri43w7u6Oqv3QcDwhAar25Nbzt0+iqtpVWO61oO8zygq9n0o6G6ZDh/dPMOC2UsQbck8Psrn6PpVae/hjhC3iqIuL8fKUXfyZgw4/j8C0SOSe18jb06LDVr2+E+Fx1SqVVxNmtH7wecI8dPljpNcTe7eJHpKj3QO9EbifKEhlSoMwDt/wAz6JlV+53hJjos40EVqbvnHDLnKJ0DIid8xz1pcv8Awg8TB6BC/R2u/wCMTtET1hIMpyb4mO4NnyTGtMgB19WV+aW2j+bn/KawAareKLTIIs2meYnklMawXBg64PmEVHTqQPfdgG0C87ZyPNaqNRrjDKjHSPmY9pGy4J28Fi9Wfbc5lZyxjhMA8R/CUzDeMNuEroaToFVrZlmHUQ4AzwfB6LnU2vnvXAzIceosnnqX6ovOfhb3asYBO8dAlHQ2n4nud+r1zTBptCTMEga4F/FMq1WlrS3ANoES7jL/AET5WLxlc+toeH4W4vzVXeV5SqhfFwGDZ3SP7oXRa/EDad0NI5glLOlMaYJAvrMeZW51XO8xwK4MzDTsIDfSfJEzSDmBPAuaRyPovRsg5Yb7IKMUQcxzErX92M/2685TrVMUtLBO2QeconaO91y5x/pLi4eAhegFFo1DklP0eT/ACZ8kXhXnT7WmZy8Ggf8AULXTLnwTY7Rl/aup7A5ECPzE9DZJqaMxp+UE8RPIp84PGsh0eb4uRZ6tVrWdCYdnM/VRHlD41wtJtHBYDdxlRRd3Ct9JojIfYWhuZGqMlFFitRoouIytktGlOP8AaT47VFFy/wCnX/l5B5z4ldnsF5IuSbK1F07+nPj7ehp+ivACchyUUXB3v0j6YnIclm7RaALCOCpRPP3Gb9MlMdwfetauzHGSNWxRRb7/ANWeP9nTCsKKLzPSINGxI0oWUUWuPtz7+mANBmQCk6WIZa0YlSi9DiPsyq4tu457SutRcQ4byJ3qKLh29PJlFgJqSBYWtlwWUiXmb/4UUWJfdb6n+I3NGxVhGJRRdPw5fkT6YvYcklzjhF9iiiIBnMcfRNPxclFFVqJ8z92W7JU9RRHJv0jclFFEUP/Z">
            <a:hlinkClick r:id="rId3"/>
          </p:cNvPr>
          <p:cNvSpPr>
            <a:spLocks noChangeAspect="1" noChangeArrowheads="1"/>
          </p:cNvSpPr>
          <p:nvPr/>
        </p:nvSpPr>
        <p:spPr bwMode="auto">
          <a:xfrm>
            <a:off x="155575" y="-1690688"/>
            <a:ext cx="4714875" cy="3533776"/>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26630" name="Picture 6" descr="https://encrypted-tbn2.gstatic.com/images?q=tbn:ANd9GcQ2GIifFgWMzmucSm8KPDMaHEzsdaLa9TluHosOGrhDE9hP4IfZNg">
            <a:hlinkClick r:id="rId4"/>
          </p:cNvPr>
          <p:cNvPicPr>
            <a:picLocks noChangeAspect="1" noChangeArrowheads="1"/>
          </p:cNvPicPr>
          <p:nvPr/>
        </p:nvPicPr>
        <p:blipFill>
          <a:blip r:embed="rId5" cstate="print"/>
          <a:srcRect/>
          <a:stretch>
            <a:fillRect/>
          </a:stretch>
        </p:blipFill>
        <p:spPr bwMode="auto">
          <a:xfrm>
            <a:off x="179512" y="188640"/>
            <a:ext cx="8750206" cy="6480720"/>
          </a:xfrm>
          <a:prstGeom prst="rect">
            <a:avLst/>
          </a:prstGeom>
          <a:noFill/>
        </p:spPr>
      </p:pic>
      <p:sp>
        <p:nvSpPr>
          <p:cNvPr id="5" name="4 Rectángulo"/>
          <p:cNvSpPr/>
          <p:nvPr/>
        </p:nvSpPr>
        <p:spPr>
          <a:xfrm>
            <a:off x="571472" y="1000108"/>
            <a:ext cx="5072098" cy="3170099"/>
          </a:xfrm>
          <a:prstGeom prst="rect">
            <a:avLst/>
          </a:prstGeom>
        </p:spPr>
        <p:txBody>
          <a:bodyPr wrap="square">
            <a:spAutoFit/>
          </a:bodyPr>
          <a:lstStyle/>
          <a:p>
            <a:r>
              <a:rPr lang="es-ES_tradnl" sz="2000" dirty="0" smtClean="0"/>
              <a:t>SOMOS QUERIDOS POR UN DIOS PERSONAL:</a:t>
            </a:r>
          </a:p>
          <a:p>
            <a:r>
              <a:rPr lang="es-ES_tradnl" sz="2000" dirty="0" smtClean="0"/>
              <a:t>La limitación, la insuficiencia  y  la </a:t>
            </a:r>
            <a:r>
              <a:rPr lang="es-ES_tradnl" sz="2000" dirty="0" err="1" smtClean="0"/>
              <a:t>caducitad</a:t>
            </a:r>
            <a:r>
              <a:rPr lang="es-ES_tradnl" sz="2000" dirty="0" smtClean="0"/>
              <a:t> de nuestras relaciones ante la plenitud de ser a la que estamos llamados, no encuentra justificación mas que en la existencia de este Tu divino que crea por amor a las personas y está decidido a promocionarlas para que lleguen a su perfección.</a:t>
            </a:r>
            <a:endParaRPr lang="es-ES_tradnl"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4.bp.blogspot.com/_t_wHKzZNo5o/S_Q1XVcA-II/AAAAAAAABMI/Iai_7xJLI9o/s400/Manos+entrelazadas.jpg"/>
          <p:cNvPicPr>
            <a:picLocks noChangeAspect="1" noChangeArrowheads="1"/>
          </p:cNvPicPr>
          <p:nvPr/>
        </p:nvPicPr>
        <p:blipFill>
          <a:blip r:embed="rId3" cstate="print"/>
          <a:srcRect/>
          <a:stretch>
            <a:fillRect/>
          </a:stretch>
        </p:blipFill>
        <p:spPr bwMode="auto">
          <a:xfrm>
            <a:off x="2843808" y="188640"/>
            <a:ext cx="3571875" cy="3096344"/>
          </a:xfrm>
          <a:prstGeom prst="rect">
            <a:avLst/>
          </a:prstGeom>
          <a:noFill/>
        </p:spPr>
      </p:pic>
      <p:sp>
        <p:nvSpPr>
          <p:cNvPr id="3" name="2 Rectángulo"/>
          <p:cNvSpPr/>
          <p:nvPr/>
        </p:nvSpPr>
        <p:spPr>
          <a:xfrm>
            <a:off x="179512" y="3212976"/>
            <a:ext cx="8784976" cy="3785652"/>
          </a:xfrm>
          <a:prstGeom prst="rect">
            <a:avLst/>
          </a:prstGeom>
        </p:spPr>
        <p:txBody>
          <a:bodyPr wrap="square">
            <a:spAutoFit/>
          </a:bodyPr>
          <a:lstStyle/>
          <a:p>
            <a:pPr algn="just"/>
            <a:r>
              <a:rPr lang="es-ES_tradnl" sz="2000" dirty="0" smtClean="0"/>
              <a:t>La conciencia tiene un destino transcendente. Pese a existir un colegio metafísico de los espíritus en Dios, nuestra universalidad eterna no está completamente realizada. Si un germen de comunión total es inseparable de la condición personal, cada persona esta eternamente dedicada a desarrollarse libremente e inaugurar estas interacciones mundanas. </a:t>
            </a:r>
          </a:p>
          <a:p>
            <a:pPr algn="just"/>
            <a:r>
              <a:rPr lang="es-ES_tradnl" sz="2000" dirty="0" smtClean="0"/>
              <a:t>Es el mismo Dios quien nos do una identidad y quien fija eternamente nuestra esencia. Entonces, dice </a:t>
            </a:r>
            <a:r>
              <a:rPr lang="es-ES_tradnl" sz="2000" dirty="0" err="1" smtClean="0"/>
              <a:t>Nédoncelle</a:t>
            </a:r>
            <a:r>
              <a:rPr lang="es-ES_tradnl" sz="2000" dirty="0" smtClean="0"/>
              <a:t>, </a:t>
            </a:r>
            <a:r>
              <a:rPr lang="es-ES_tradnl" sz="2000" dirty="0" smtClean="0">
                <a:solidFill>
                  <a:srgbClr val="FFC000"/>
                </a:solidFill>
              </a:rPr>
              <a:t>“ya no hay diferencia absoluta entre el yo ideal o </a:t>
            </a:r>
            <a:r>
              <a:rPr lang="es-ES_tradnl" sz="2000" dirty="0" err="1" smtClean="0">
                <a:solidFill>
                  <a:srgbClr val="FFC000"/>
                </a:solidFill>
              </a:rPr>
              <a:t>super</a:t>
            </a:r>
            <a:r>
              <a:rPr lang="es-ES_tradnl" sz="2000" dirty="0" smtClean="0">
                <a:solidFill>
                  <a:srgbClr val="FFC000"/>
                </a:solidFill>
              </a:rPr>
              <a:t>- yo i el tu divino; son el aspecto irreemplazable y total que Dios ha querido darnos de una manera especial  El mismo, que nos ha creado”</a:t>
            </a:r>
            <a:r>
              <a:rPr lang="es-ES_tradnl" sz="2000" i="1" dirty="0" smtClean="0">
                <a:solidFill>
                  <a:srgbClr val="FFC000"/>
                </a:solidFill>
              </a:rPr>
              <a:t> </a:t>
            </a:r>
            <a:r>
              <a:rPr lang="es-ES_tradnl" sz="2000" i="1" dirty="0" smtClean="0"/>
              <a:t>(La </a:t>
            </a:r>
            <a:r>
              <a:rPr lang="es-ES_tradnl" sz="2000" i="1" dirty="0" err="1" smtClean="0"/>
              <a:t>réciprocité</a:t>
            </a:r>
            <a:r>
              <a:rPr lang="es-ES_tradnl" sz="2000" i="1" dirty="0" smtClean="0"/>
              <a:t> des </a:t>
            </a:r>
            <a:r>
              <a:rPr lang="es-ES_tradnl" sz="2000" i="1" dirty="0" err="1" smtClean="0"/>
              <a:t>consciences</a:t>
            </a:r>
            <a:r>
              <a:rPr lang="es-ES_tradnl" sz="2000" dirty="0" smtClean="0"/>
              <a:t>, 75) </a:t>
            </a:r>
          </a:p>
          <a:p>
            <a:pPr algn="just"/>
            <a:endParaRPr lang="es-E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www.viajarasia.com/wp-content/2011/05/Montana-y-lago-de-yangshuo-1024x730.jpg"/>
          <p:cNvPicPr>
            <a:picLocks noChangeAspect="1" noChangeArrowheads="1"/>
          </p:cNvPicPr>
          <p:nvPr/>
        </p:nvPicPr>
        <p:blipFill>
          <a:blip r:embed="rId3" cstate="print"/>
          <a:srcRect/>
          <a:stretch>
            <a:fillRect/>
          </a:stretch>
        </p:blipFill>
        <p:spPr bwMode="auto">
          <a:xfrm>
            <a:off x="179512" y="188640"/>
            <a:ext cx="8784976" cy="3744416"/>
          </a:xfrm>
          <a:prstGeom prst="rect">
            <a:avLst/>
          </a:prstGeom>
          <a:noFill/>
        </p:spPr>
      </p:pic>
      <p:sp>
        <p:nvSpPr>
          <p:cNvPr id="3" name="2 Rectángulo"/>
          <p:cNvSpPr/>
          <p:nvPr/>
        </p:nvSpPr>
        <p:spPr>
          <a:xfrm>
            <a:off x="107504" y="3861048"/>
            <a:ext cx="8856984" cy="2862322"/>
          </a:xfrm>
          <a:prstGeom prst="rect">
            <a:avLst/>
          </a:prstGeom>
        </p:spPr>
        <p:txBody>
          <a:bodyPr wrap="square">
            <a:spAutoFit/>
          </a:bodyPr>
          <a:lstStyle/>
          <a:p>
            <a:pPr algn="just"/>
            <a:r>
              <a:rPr lang="es-ES_tradnl" sz="2000" dirty="0" smtClean="0"/>
              <a:t>No tenemos que pensar en Dios como un arquitecto o un relojero, ya que lo que pretende no es exterior a Él. Para la causalidad mecánica, la causa y el efecto son coses. Para la causalidad personal, la persona modifica les coses, ya que hace referencia a la voluntad divina.</a:t>
            </a:r>
          </a:p>
          <a:p>
            <a:pPr algn="just"/>
            <a:r>
              <a:rPr lang="es-ES_tradnl" sz="2000" dirty="0" smtClean="0"/>
              <a:t>Por esto nos recuerda </a:t>
            </a:r>
            <a:r>
              <a:rPr lang="es-ES_tradnl" sz="2000" dirty="0" err="1" smtClean="0"/>
              <a:t>Nédoncelle</a:t>
            </a:r>
            <a:r>
              <a:rPr lang="es-ES_tradnl" sz="2000" dirty="0" smtClean="0"/>
              <a:t> que </a:t>
            </a:r>
            <a:r>
              <a:rPr lang="es-ES_tradnl" sz="2000" dirty="0" smtClean="0">
                <a:solidFill>
                  <a:srgbClr val="FFC000"/>
                </a:solidFill>
              </a:rPr>
              <a:t>“vamos de nosotros a la naturaleza, y esta solo nos  es accesible en la relación con Dios, en el acto de convertirla a Él. Sabemos que depende realmente de Dios, en la medida que dejamos que la llamada de Dios descienda sobre ella y la retorne. Entonces gime y canta al Todopoderoso” </a:t>
            </a:r>
            <a:r>
              <a:rPr lang="es-ES_tradnl" i="1" dirty="0" smtClean="0"/>
              <a:t>(La </a:t>
            </a:r>
            <a:r>
              <a:rPr lang="es-ES_tradnl" i="1" dirty="0" err="1" smtClean="0"/>
              <a:t>réciprocité</a:t>
            </a:r>
            <a:r>
              <a:rPr lang="es-ES_tradnl" i="1" dirty="0" smtClean="0"/>
              <a:t> des </a:t>
            </a:r>
            <a:r>
              <a:rPr lang="es-ES_tradnl" i="1" dirty="0" err="1" smtClean="0"/>
              <a:t>consciences</a:t>
            </a:r>
            <a:r>
              <a:rPr lang="es-ES" i="1" dirty="0" smtClean="0"/>
              <a:t>, </a:t>
            </a:r>
            <a:r>
              <a:rPr lang="en-US" dirty="0" smtClean="0"/>
              <a:t>266)</a:t>
            </a:r>
            <a:endParaRPr lang="es-E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1.bp.blogspot.com/-kV7IlwSD6kU/Tj10Vz_SS6I/AAAAAAAAC7o/L_RFl6kqiXE/s1600/convivencia.jpg"/>
          <p:cNvPicPr>
            <a:picLocks noChangeAspect="1" noChangeArrowheads="1"/>
          </p:cNvPicPr>
          <p:nvPr/>
        </p:nvPicPr>
        <p:blipFill>
          <a:blip r:embed="rId3" cstate="print"/>
          <a:srcRect/>
          <a:stretch>
            <a:fillRect/>
          </a:stretch>
        </p:blipFill>
        <p:spPr bwMode="auto">
          <a:xfrm>
            <a:off x="2267744" y="188641"/>
            <a:ext cx="4543425" cy="3240360"/>
          </a:xfrm>
          <a:prstGeom prst="rect">
            <a:avLst/>
          </a:prstGeom>
          <a:noFill/>
        </p:spPr>
      </p:pic>
      <p:sp>
        <p:nvSpPr>
          <p:cNvPr id="3" name="2 Rectángulo"/>
          <p:cNvSpPr/>
          <p:nvPr/>
        </p:nvSpPr>
        <p:spPr>
          <a:xfrm>
            <a:off x="179512" y="3429000"/>
            <a:ext cx="8784976" cy="3693319"/>
          </a:xfrm>
          <a:prstGeom prst="rect">
            <a:avLst/>
          </a:prstGeom>
        </p:spPr>
        <p:txBody>
          <a:bodyPr wrap="square">
            <a:spAutoFit/>
          </a:bodyPr>
          <a:lstStyle/>
          <a:p>
            <a:pPr algn="just"/>
            <a:r>
              <a:rPr lang="es-ES" dirty="0" smtClean="0"/>
              <a:t>En la sociedad actual hemos de introducir la cultura del amor, la civilización de la persona, la convivencia y la compenetración de los espíritus. Se han de crear estructuras, modelos antropológicos y económicos propios de la existencia interpersonal y no de una existencia competitiva. Nèdoncelle nos recuerda que </a:t>
            </a:r>
            <a:r>
              <a:rPr lang="es-ES" dirty="0" smtClean="0">
                <a:solidFill>
                  <a:srgbClr val="FFC000"/>
                </a:solidFill>
              </a:rPr>
              <a:t>“la persona está siempre por encima y más allá de la sociedad natural. No te nunca como meta esta sociedad. Pero se sirve de la civilización como un medio para hacer nacer nuevos valores donde se puedan expresar sus actos comunitarios. Cuando </a:t>
            </a:r>
            <a:r>
              <a:rPr lang="es-ES" dirty="0" err="1" smtClean="0">
                <a:solidFill>
                  <a:srgbClr val="FFC000"/>
                </a:solidFill>
              </a:rPr>
              <a:t>adermás</a:t>
            </a:r>
            <a:r>
              <a:rPr lang="es-ES" dirty="0" smtClean="0">
                <a:solidFill>
                  <a:srgbClr val="FFC000"/>
                </a:solidFill>
              </a:rPr>
              <a:t> de una obra del yo en la sociedad hace acto de presencia la obra caritativa  de un ‘nosotros’+, entonces lo que se ha dicho del valor supremo de la conciencia es todavía más verdadero: el amor, de repente, da a la sociedad más de lo que recibe e intenta penetrarla en beneficio de les personas”</a:t>
            </a:r>
            <a:r>
              <a:rPr lang="es-ES" dirty="0" smtClean="0"/>
              <a:t>(</a:t>
            </a:r>
            <a:r>
              <a:rPr lang="es-ES" i="1" dirty="0" smtClean="0"/>
              <a:t> </a:t>
            </a:r>
            <a:r>
              <a:rPr lang="es-ES" i="1" dirty="0" err="1" smtClean="0"/>
              <a:t>Vers</a:t>
            </a:r>
            <a:r>
              <a:rPr lang="es-ES" i="1" dirty="0" smtClean="0"/>
              <a:t> une </a:t>
            </a:r>
            <a:r>
              <a:rPr lang="es-ES" i="1" dirty="0" err="1" smtClean="0"/>
              <a:t>philosophie</a:t>
            </a:r>
            <a:r>
              <a:rPr lang="es-ES" i="1" dirty="0" smtClean="0"/>
              <a:t> de </a:t>
            </a:r>
            <a:r>
              <a:rPr lang="es-ES" i="1" dirty="0" err="1" smtClean="0"/>
              <a:t>l'amour</a:t>
            </a:r>
            <a:r>
              <a:rPr lang="es-ES" i="1" dirty="0" smtClean="0"/>
              <a:t> et de la </a:t>
            </a:r>
            <a:r>
              <a:rPr lang="es-ES" i="1" dirty="0" err="1" smtClean="0"/>
              <a:t>personne</a:t>
            </a:r>
            <a:r>
              <a:rPr lang="es-ES" dirty="0" smtClean="0"/>
              <a:t>,  70-71)</a:t>
            </a:r>
          </a:p>
          <a:p>
            <a:pPr algn="just"/>
            <a:endParaRPr lang="es-E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4.bp.blogspot.com/-QmWn17RxanI/Txb9vq4JknI/AAAAAAAAuh0/H9qXbVrr7x4/s400/naturaleza-verde-the-beautiful-green-nature.jpg"/>
          <p:cNvPicPr>
            <a:picLocks noChangeAspect="1" noChangeArrowheads="1"/>
          </p:cNvPicPr>
          <p:nvPr/>
        </p:nvPicPr>
        <p:blipFill>
          <a:blip r:embed="rId3" cstate="print"/>
          <a:srcRect/>
          <a:stretch>
            <a:fillRect/>
          </a:stretch>
        </p:blipFill>
        <p:spPr bwMode="auto">
          <a:xfrm>
            <a:off x="179512" y="188640"/>
            <a:ext cx="8784976" cy="3965426"/>
          </a:xfrm>
          <a:prstGeom prst="rect">
            <a:avLst/>
          </a:prstGeom>
          <a:noFill/>
        </p:spPr>
      </p:pic>
      <p:sp>
        <p:nvSpPr>
          <p:cNvPr id="3" name="2 Rectángulo"/>
          <p:cNvSpPr/>
          <p:nvPr/>
        </p:nvSpPr>
        <p:spPr>
          <a:xfrm>
            <a:off x="179512" y="4149079"/>
            <a:ext cx="8784976" cy="2554545"/>
          </a:xfrm>
          <a:prstGeom prst="rect">
            <a:avLst/>
          </a:prstGeom>
        </p:spPr>
        <p:txBody>
          <a:bodyPr wrap="square">
            <a:spAutoFit/>
          </a:bodyPr>
          <a:lstStyle/>
          <a:p>
            <a:pPr algn="just">
              <a:defRPr/>
            </a:pPr>
            <a:r>
              <a:rPr lang="es-ES" sz="2000" dirty="0" smtClean="0"/>
              <a:t>La Belleza </a:t>
            </a:r>
            <a:r>
              <a:rPr lang="es-ES" sz="2000" dirty="0" err="1" smtClean="0"/>
              <a:t>podria</a:t>
            </a:r>
            <a:r>
              <a:rPr lang="es-ES" sz="2000" dirty="0" smtClean="0"/>
              <a:t> ser otro nombre de Dios. Los valores últimos como la belleza, la verdad y la </a:t>
            </a:r>
            <a:r>
              <a:rPr lang="es-ES" sz="2000" dirty="0" err="1" smtClean="0"/>
              <a:t>bondat</a:t>
            </a:r>
            <a:r>
              <a:rPr lang="es-ES" sz="2000" dirty="0" smtClean="0"/>
              <a:t> son </a:t>
            </a:r>
            <a:r>
              <a:rPr lang="es-ES" sz="2000" dirty="0" err="1" smtClean="0"/>
              <a:t>sobrenaturaleza</a:t>
            </a:r>
            <a:r>
              <a:rPr lang="es-ES" sz="2000" dirty="0" smtClean="0"/>
              <a:t>. La belleza es la divinidad rodeada de un velo. La percepción estética es incompleta ya que es conciencia de Dios pero no es la consciencia de Dios en nosotros. La belleza nos deja solitarios ante Dios. La verdad es un aspecto de la belleza. Es una forma más estricta que el arte y en donde es más fácil ponerse de acuerdo ante lo impersonal. Tota la ciencia teórica concluye en arte y todo oficio tendría que ser un art.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00" name="Picture 4" descr="http://www.yogaenred.com/wp-content/uploads/2013/09/Bondad.jpg"/>
          <p:cNvPicPr>
            <a:picLocks noChangeAspect="1" noChangeArrowheads="1"/>
          </p:cNvPicPr>
          <p:nvPr/>
        </p:nvPicPr>
        <p:blipFill>
          <a:blip r:embed="rId3" cstate="print"/>
          <a:srcRect/>
          <a:stretch>
            <a:fillRect/>
          </a:stretch>
        </p:blipFill>
        <p:spPr bwMode="auto">
          <a:xfrm>
            <a:off x="179512" y="116632"/>
            <a:ext cx="8712968" cy="4824536"/>
          </a:xfrm>
          <a:prstGeom prst="rect">
            <a:avLst/>
          </a:prstGeom>
          <a:noFill/>
        </p:spPr>
      </p:pic>
      <p:sp>
        <p:nvSpPr>
          <p:cNvPr id="5" name="4 Rectángulo"/>
          <p:cNvSpPr/>
          <p:nvPr/>
        </p:nvSpPr>
        <p:spPr>
          <a:xfrm>
            <a:off x="179512" y="4797152"/>
            <a:ext cx="8712968" cy="1938992"/>
          </a:xfrm>
          <a:prstGeom prst="rect">
            <a:avLst/>
          </a:prstGeom>
        </p:spPr>
        <p:txBody>
          <a:bodyPr wrap="square">
            <a:spAutoFit/>
          </a:bodyPr>
          <a:lstStyle/>
          <a:p>
            <a:pPr algn="just"/>
            <a:r>
              <a:rPr lang="es-ES" sz="2000" dirty="0" smtClean="0"/>
              <a:t>La bondad es la belleza de la conducta. Solamente tenemos conciencia del bien cuando empezamos a hacerlo. Se trata de escuchar la conciencia para actuar correctamente.  La bondad nos acerca a Dios de una manera más penetrante y nos lleva a la vida mística, en la adoración y  en la acción de gracias dirigidas a Dios intuido en nuestra esencia inicial.</a:t>
            </a:r>
            <a:endParaRPr lang="es-ES"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fradelmo.files.wordpress.com/2013/04/caminante1.jpg"/>
          <p:cNvPicPr>
            <a:picLocks noChangeAspect="1" noChangeArrowheads="1"/>
          </p:cNvPicPr>
          <p:nvPr/>
        </p:nvPicPr>
        <p:blipFill>
          <a:blip r:embed="rId3" cstate="print"/>
          <a:srcRect/>
          <a:stretch>
            <a:fillRect/>
          </a:stretch>
        </p:blipFill>
        <p:spPr bwMode="auto">
          <a:xfrm>
            <a:off x="179512" y="116633"/>
            <a:ext cx="8784976" cy="6624735"/>
          </a:xfrm>
          <a:prstGeom prst="rect">
            <a:avLst/>
          </a:prstGeom>
          <a:noFill/>
        </p:spPr>
      </p:pic>
      <p:sp>
        <p:nvSpPr>
          <p:cNvPr id="3" name="2 Rectángulo"/>
          <p:cNvSpPr/>
          <p:nvPr/>
        </p:nvSpPr>
        <p:spPr>
          <a:xfrm>
            <a:off x="107504" y="2132857"/>
            <a:ext cx="8856984" cy="4524315"/>
          </a:xfrm>
          <a:prstGeom prst="rect">
            <a:avLst/>
          </a:prstGeom>
        </p:spPr>
        <p:txBody>
          <a:bodyPr wrap="square">
            <a:spAutoFit/>
          </a:bodyPr>
          <a:lstStyle/>
          <a:p>
            <a:pPr algn="just"/>
            <a:r>
              <a:rPr lang="es-ES" sz="2400" dirty="0" smtClean="0">
                <a:solidFill>
                  <a:srgbClr val="002060"/>
                </a:solidFill>
              </a:rPr>
              <a:t>La persona no es solamente un ser en el tiempo, como lo son las </a:t>
            </a:r>
            <a:r>
              <a:rPr lang="es-ES" sz="2400" dirty="0" err="1" smtClean="0">
                <a:solidFill>
                  <a:srgbClr val="002060"/>
                </a:solidFill>
              </a:rPr>
              <a:t>cosss</a:t>
            </a:r>
            <a:r>
              <a:rPr lang="es-ES" sz="2400" dirty="0" smtClean="0">
                <a:solidFill>
                  <a:srgbClr val="002060"/>
                </a:solidFill>
              </a:rPr>
              <a:t>, sino un ser histórico, con una mirada hacia el pasado y otra que anticipa el futuro. Memoria y proyecto son constitutivos de la existencia humana. Sin memoria se pueden perder les raíces y sin proyecto mueren las esperanzas y las ilusiones. Solamente pedimos perdón en el presente de lo que presentimos hacer mejor en el futuro.</a:t>
            </a:r>
          </a:p>
          <a:p>
            <a:pPr algn="just"/>
            <a:r>
              <a:rPr lang="es-ES" sz="2400" dirty="0" smtClean="0">
                <a:solidFill>
                  <a:srgbClr val="002060"/>
                </a:solidFill>
              </a:rPr>
              <a:t>No tenemos conciencia de nuestra vocación existencial de una vez para siempre. La hemos de ir discerniendo en cada momento. La persona tiene distintas vocaciones, si bien una sobresale sobre las demás. Pero nuestra principal vocación es ser persona, es decir ser santos.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3707904" y="1124744"/>
            <a:ext cx="2448272" cy="3096344"/>
          </a:xfrm>
          <a:prstGeom prst="rect">
            <a:avLst/>
          </a:prstGeom>
          <a:noFill/>
          <a:ln w="9525">
            <a:noFill/>
            <a:miter lim="800000"/>
            <a:headEnd/>
            <a:tailEnd/>
          </a:ln>
        </p:spPr>
      </p:pic>
      <p:sp>
        <p:nvSpPr>
          <p:cNvPr id="3" name="2 Rectángulo"/>
          <p:cNvSpPr/>
          <p:nvPr/>
        </p:nvSpPr>
        <p:spPr>
          <a:xfrm>
            <a:off x="2627784" y="332656"/>
            <a:ext cx="4572000" cy="646331"/>
          </a:xfrm>
          <a:prstGeom prst="rect">
            <a:avLst/>
          </a:prstGeom>
        </p:spPr>
        <p:txBody>
          <a:bodyPr wrap="square">
            <a:spAutoFit/>
          </a:bodyPr>
          <a:lstStyle/>
          <a:p>
            <a:pPr algn="ctr"/>
            <a:r>
              <a:rPr lang="ca-ES" dirty="0" smtClean="0"/>
              <a:t>LA RELACIÓN INERPERSONAL EN MAURICE NÉDONCELLE</a:t>
            </a:r>
            <a:endParaRPr lang="es-ES" dirty="0"/>
          </a:p>
        </p:txBody>
      </p:sp>
      <p:sp>
        <p:nvSpPr>
          <p:cNvPr id="4" name="3 Rectángulo"/>
          <p:cNvSpPr/>
          <p:nvPr/>
        </p:nvSpPr>
        <p:spPr>
          <a:xfrm>
            <a:off x="179512" y="4293096"/>
            <a:ext cx="8784976" cy="1938992"/>
          </a:xfrm>
          <a:prstGeom prst="rect">
            <a:avLst/>
          </a:prstGeom>
        </p:spPr>
        <p:txBody>
          <a:bodyPr wrap="square">
            <a:spAutoFit/>
          </a:bodyPr>
          <a:lstStyle/>
          <a:p>
            <a:pPr algn="just"/>
            <a:r>
              <a:rPr lang="es-ES" sz="2400" dirty="0" smtClean="0"/>
              <a:t>En este libro encontrareis  en la primera parte una biografía intelectual y el concepto de filosofía que tiene M. Nédoncelle; y en la segunda parte les implicaciones de ser la persona un ser en relación: a) La persona como vocación; b) la persona como diálogo;  y c) la persona como </a:t>
            </a:r>
            <a:r>
              <a:rPr lang="es-ES" sz="2400" smtClean="0"/>
              <a:t>comunión.</a:t>
            </a:r>
            <a:endParaRPr lang="es-ES" sz="2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undición">
  <a:themeElements>
    <a:clrScheme name="Fundición">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undición">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undición">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2895</TotalTime>
  <Words>3985</Words>
  <Application>Microsoft Office PowerPoint</Application>
  <PresentationFormat>Presentación en pantalla (4:3)</PresentationFormat>
  <Paragraphs>120</Paragraphs>
  <Slides>22</Slides>
  <Notes>21</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Fundición</vt:lpstr>
      <vt:lpstr>MAURICE NÈDONCELLE</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MAURICE NÈDONCELLE</dc:title>
  <dc:creator>José Luis</dc:creator>
  <cp:lastModifiedBy>José Luis</cp:lastModifiedBy>
  <cp:revision>73</cp:revision>
  <dcterms:created xsi:type="dcterms:W3CDTF">2013-10-30T15:38:37Z</dcterms:created>
  <dcterms:modified xsi:type="dcterms:W3CDTF">2014-05-12T14:26:07Z</dcterms:modified>
</cp:coreProperties>
</file>